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  <p:sldMasterId id="2147483793" r:id="rId2"/>
    <p:sldMasterId id="2147483805" r:id="rId3"/>
  </p:sldMasterIdLst>
  <p:notesMasterIdLst>
    <p:notesMasterId r:id="rId19"/>
  </p:notesMasterIdLst>
  <p:sldIdLst>
    <p:sldId id="310" r:id="rId4"/>
    <p:sldId id="338" r:id="rId5"/>
    <p:sldId id="337" r:id="rId6"/>
    <p:sldId id="339" r:id="rId7"/>
    <p:sldId id="344" r:id="rId8"/>
    <p:sldId id="345" r:id="rId9"/>
    <p:sldId id="335" r:id="rId10"/>
    <p:sldId id="334" r:id="rId11"/>
    <p:sldId id="342" r:id="rId12"/>
    <p:sldId id="343" r:id="rId13"/>
    <p:sldId id="336" r:id="rId14"/>
    <p:sldId id="340" r:id="rId15"/>
    <p:sldId id="341" r:id="rId16"/>
    <p:sldId id="331" r:id="rId17"/>
    <p:sldId id="32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7DDA"/>
    <a:srgbClr val="0091FE"/>
    <a:srgbClr val="33CC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90B6D2-4D38-9096-30E4-DB3D2D3BB674}" v="32" dt="2022-04-23T13:25:28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92239" autoAdjust="0"/>
  </p:normalViewPr>
  <p:slideViewPr>
    <p:cSldViewPr showGuides="1">
      <p:cViewPr varScale="1">
        <p:scale>
          <a:sx n="78" d="100"/>
          <a:sy n="78" d="100"/>
        </p:scale>
        <p:origin x="101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услина Светлана Николаевна" userId="S::suslina_sn@pfur.ru::f9e735fc-9c7f-4b9a-910a-5870f20db79b" providerId="AD" clId="Web-{2690B6D2-4D38-9096-30E4-DB3D2D3BB674}"/>
    <pc:docChg chg="modSld">
      <pc:chgData name="Суслина Светлана Николаевна" userId="S::suslina_sn@pfur.ru::f9e735fc-9c7f-4b9a-910a-5870f20db79b" providerId="AD" clId="Web-{2690B6D2-4D38-9096-30E4-DB3D2D3BB674}" dt="2022-04-23T13:25:27.997" v="22" actId="20577"/>
      <pc:docMkLst>
        <pc:docMk/>
      </pc:docMkLst>
      <pc:sldChg chg="modSp">
        <pc:chgData name="Суслина Светлана Николаевна" userId="S::suslina_sn@pfur.ru::f9e735fc-9c7f-4b9a-910a-5870f20db79b" providerId="AD" clId="Web-{2690B6D2-4D38-9096-30E4-DB3D2D3BB674}" dt="2022-04-23T13:23:59.292" v="1" actId="20577"/>
        <pc:sldMkLst>
          <pc:docMk/>
          <pc:sldMk cId="1617568873" sldId="329"/>
        </pc:sldMkLst>
        <pc:spChg chg="mod">
          <ac:chgData name="Суслина Светлана Николаевна" userId="S::suslina_sn@pfur.ru::f9e735fc-9c7f-4b9a-910a-5870f20db79b" providerId="AD" clId="Web-{2690B6D2-4D38-9096-30E4-DB3D2D3BB674}" dt="2022-04-23T13:23:59.292" v="1" actId="20577"/>
          <ac:spMkLst>
            <pc:docMk/>
            <pc:sldMk cId="1617568873" sldId="329"/>
            <ac:spMk id="13" creationId="{22D93439-C6BA-4044-8722-17F338674312}"/>
          </ac:spMkLst>
        </pc:spChg>
      </pc:sldChg>
      <pc:sldChg chg="modSp">
        <pc:chgData name="Суслина Светлана Николаевна" userId="S::suslina_sn@pfur.ru::f9e735fc-9c7f-4b9a-910a-5870f20db79b" providerId="AD" clId="Web-{2690B6D2-4D38-9096-30E4-DB3D2D3BB674}" dt="2022-04-23T13:24:06.949" v="3" actId="20577"/>
        <pc:sldMkLst>
          <pc:docMk/>
          <pc:sldMk cId="166312812" sldId="331"/>
        </pc:sldMkLst>
        <pc:spChg chg="mod">
          <ac:chgData name="Суслина Светлана Николаевна" userId="S::suslina_sn@pfur.ru::f9e735fc-9c7f-4b9a-910a-5870f20db79b" providerId="AD" clId="Web-{2690B6D2-4D38-9096-30E4-DB3D2D3BB674}" dt="2022-04-23T13:24:06.949" v="3" actId="20577"/>
          <ac:spMkLst>
            <pc:docMk/>
            <pc:sldMk cId="166312812" sldId="331"/>
            <ac:spMk id="20" creationId="{6238A25A-A805-4047-A737-3A69D61F7A93}"/>
          </ac:spMkLst>
        </pc:spChg>
      </pc:sldChg>
      <pc:sldChg chg="modSp">
        <pc:chgData name="Суслина Светлана Николаевна" userId="S::suslina_sn@pfur.ru::f9e735fc-9c7f-4b9a-910a-5870f20db79b" providerId="AD" clId="Web-{2690B6D2-4D38-9096-30E4-DB3D2D3BB674}" dt="2022-04-23T13:25:16.310" v="19" actId="20577"/>
        <pc:sldMkLst>
          <pc:docMk/>
          <pc:sldMk cId="313226094" sldId="334"/>
        </pc:sldMkLst>
        <pc:spChg chg="mod">
          <ac:chgData name="Суслина Светлана Николаевна" userId="S::suslina_sn@pfur.ru::f9e735fc-9c7f-4b9a-910a-5870f20db79b" providerId="AD" clId="Web-{2690B6D2-4D38-9096-30E4-DB3D2D3BB674}" dt="2022-04-23T13:25:16.310" v="19" actId="20577"/>
          <ac:spMkLst>
            <pc:docMk/>
            <pc:sldMk cId="313226094" sldId="334"/>
            <ac:spMk id="37" creationId="{F8CAF084-04C6-4427-9A65-DD4065C37C1E}"/>
          </ac:spMkLst>
        </pc:spChg>
      </pc:sldChg>
      <pc:sldChg chg="modSp">
        <pc:chgData name="Суслина Светлана Николаевна" userId="S::suslina_sn@pfur.ru::f9e735fc-9c7f-4b9a-910a-5870f20db79b" providerId="AD" clId="Web-{2690B6D2-4D38-9096-30E4-DB3D2D3BB674}" dt="2022-04-23T13:25:27.997" v="22" actId="20577"/>
        <pc:sldMkLst>
          <pc:docMk/>
          <pc:sldMk cId="55021279" sldId="335"/>
        </pc:sldMkLst>
        <pc:spChg chg="mod">
          <ac:chgData name="Суслина Светлана Николаевна" userId="S::suslina_sn@pfur.ru::f9e735fc-9c7f-4b9a-910a-5870f20db79b" providerId="AD" clId="Web-{2690B6D2-4D38-9096-30E4-DB3D2D3BB674}" dt="2022-04-23T13:25:27.997" v="22" actId="20577"/>
          <ac:spMkLst>
            <pc:docMk/>
            <pc:sldMk cId="55021279" sldId="335"/>
            <ac:spMk id="24" creationId="{1235C29E-D9A2-47E6-97C3-E53308FB3B61}"/>
          </ac:spMkLst>
        </pc:spChg>
      </pc:sldChg>
      <pc:sldChg chg="modSp">
        <pc:chgData name="Суслина Светлана Николаевна" userId="S::suslina_sn@pfur.ru::f9e735fc-9c7f-4b9a-910a-5870f20db79b" providerId="AD" clId="Web-{2690B6D2-4D38-9096-30E4-DB3D2D3BB674}" dt="2022-04-23T13:24:36.981" v="10" actId="20577"/>
        <pc:sldMkLst>
          <pc:docMk/>
          <pc:sldMk cId="1009077925" sldId="336"/>
        </pc:sldMkLst>
        <pc:spChg chg="mod">
          <ac:chgData name="Суслина Светлана Николаевна" userId="S::suslina_sn@pfur.ru::f9e735fc-9c7f-4b9a-910a-5870f20db79b" providerId="AD" clId="Web-{2690B6D2-4D38-9096-30E4-DB3D2D3BB674}" dt="2022-04-23T13:24:36.981" v="10" actId="20577"/>
          <ac:spMkLst>
            <pc:docMk/>
            <pc:sldMk cId="1009077925" sldId="336"/>
            <ac:spMk id="19" creationId="{2A7801FC-4FD1-48D7-BF67-9821C980A19E}"/>
          </ac:spMkLst>
        </pc:spChg>
      </pc:sldChg>
      <pc:sldChg chg="modSp">
        <pc:chgData name="Суслина Светлана Николаевна" userId="S::suslina_sn@pfur.ru::f9e735fc-9c7f-4b9a-910a-5870f20db79b" providerId="AD" clId="Web-{2690B6D2-4D38-9096-30E4-DB3D2D3BB674}" dt="2022-04-23T13:24:12.777" v="5" actId="20577"/>
        <pc:sldMkLst>
          <pc:docMk/>
          <pc:sldMk cId="2943231843" sldId="341"/>
        </pc:sldMkLst>
        <pc:spChg chg="mod">
          <ac:chgData name="Суслина Светлана Николаевна" userId="S::suslina_sn@pfur.ru::f9e735fc-9c7f-4b9a-910a-5870f20db79b" providerId="AD" clId="Web-{2690B6D2-4D38-9096-30E4-DB3D2D3BB674}" dt="2022-04-23T13:24:12.777" v="5" actId="20577"/>
          <ac:spMkLst>
            <pc:docMk/>
            <pc:sldMk cId="2943231843" sldId="341"/>
            <ac:spMk id="12" creationId="{A63018A9-BD53-4075-B7CB-B8A6600ED723}"/>
          </ac:spMkLst>
        </pc:spChg>
      </pc:sldChg>
      <pc:sldChg chg="modSp">
        <pc:chgData name="Суслина Светлана Николаевна" userId="S::suslina_sn@pfur.ru::f9e735fc-9c7f-4b9a-910a-5870f20db79b" providerId="AD" clId="Web-{2690B6D2-4D38-9096-30E4-DB3D2D3BB674}" dt="2022-04-23T13:25:08.310" v="17" actId="20577"/>
        <pc:sldMkLst>
          <pc:docMk/>
          <pc:sldMk cId="3051154800" sldId="342"/>
        </pc:sldMkLst>
        <pc:spChg chg="mod">
          <ac:chgData name="Суслина Светлана Николаевна" userId="S::suslina_sn@pfur.ru::f9e735fc-9c7f-4b9a-910a-5870f20db79b" providerId="AD" clId="Web-{2690B6D2-4D38-9096-30E4-DB3D2D3BB674}" dt="2022-04-23T13:25:08.310" v="17" actId="20577"/>
          <ac:spMkLst>
            <pc:docMk/>
            <pc:sldMk cId="3051154800" sldId="342"/>
            <ac:spMk id="8" creationId="{383145F7-6741-48E7-AFC7-CFE9AE754B28}"/>
          </ac:spMkLst>
        </pc:spChg>
      </pc:sldChg>
      <pc:sldChg chg="modSp">
        <pc:chgData name="Суслина Светлана Николаевна" userId="S::suslina_sn@pfur.ru::f9e735fc-9c7f-4b9a-910a-5870f20db79b" providerId="AD" clId="Web-{2690B6D2-4D38-9096-30E4-DB3D2D3BB674}" dt="2022-04-23T13:24:57.200" v="15" actId="14100"/>
        <pc:sldMkLst>
          <pc:docMk/>
          <pc:sldMk cId="242631602" sldId="343"/>
        </pc:sldMkLst>
        <pc:spChg chg="mod">
          <ac:chgData name="Суслина Светлана Николаевна" userId="S::suslina_sn@pfur.ru::f9e735fc-9c7f-4b9a-910a-5870f20db79b" providerId="AD" clId="Web-{2690B6D2-4D38-9096-30E4-DB3D2D3BB674}" dt="2022-04-23T13:24:57.200" v="15" actId="14100"/>
          <ac:spMkLst>
            <pc:docMk/>
            <pc:sldMk cId="242631602" sldId="343"/>
            <ac:spMk id="18" creationId="{B842A0D5-F7CC-4610-AACA-8EDBB9115FF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73955E-35BA-4B27-A3A0-08A712ED09B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D4CE2C-4E3D-4A1F-A522-80E011FC4612}">
      <dgm:prSet custT="1"/>
      <dgm:spPr/>
      <dgm:t>
        <a:bodyPr/>
        <a:lstStyle/>
        <a:p>
          <a:r>
            <a:rPr lang="ru-RU" sz="1400" dirty="0"/>
            <a:t>В течение учебного года, по мере необходимости, проводятся кафедральные собрания,  два раз в год аспирант представляет отчет о проделанной работе</a:t>
          </a:r>
          <a:endParaRPr lang="en-US" sz="1400" dirty="0"/>
        </a:p>
      </dgm:t>
    </dgm:pt>
    <dgm:pt modelId="{0515CB87-5888-4677-A711-9C444C221CE2}" type="parTrans" cxnId="{41D252F4-97BE-4044-94F8-6CB1C07DA4C5}">
      <dgm:prSet/>
      <dgm:spPr/>
      <dgm:t>
        <a:bodyPr/>
        <a:lstStyle/>
        <a:p>
          <a:endParaRPr lang="en-US" sz="1400"/>
        </a:p>
      </dgm:t>
    </dgm:pt>
    <dgm:pt modelId="{028AC2F5-1146-470C-8273-5E0A5E41A86B}" type="sibTrans" cxnId="{41D252F4-97BE-4044-94F8-6CB1C07DA4C5}">
      <dgm:prSet/>
      <dgm:spPr/>
      <dgm:t>
        <a:bodyPr/>
        <a:lstStyle/>
        <a:p>
          <a:endParaRPr lang="en-US" sz="1400"/>
        </a:p>
      </dgm:t>
    </dgm:pt>
    <dgm:pt modelId="{6CFF88FA-03D5-4EAD-B8E3-54C411C97A3A}">
      <dgm:prSet custT="1"/>
      <dgm:spPr/>
      <dgm:t>
        <a:bodyPr/>
        <a:lstStyle/>
        <a:p>
          <a:r>
            <a:rPr lang="ru-RU" sz="1400" dirty="0"/>
            <a:t>Еженедельно аспирант встречается с научным руководителем для обсуждения плана экспериментов,  опубликования научных результатов, подготовке докладов выступлений</a:t>
          </a:r>
          <a:endParaRPr lang="en-US" sz="1400" dirty="0"/>
        </a:p>
      </dgm:t>
    </dgm:pt>
    <dgm:pt modelId="{ABC9AB76-77CD-4683-87DB-6B9E49EEAD00}" type="parTrans" cxnId="{553A98EF-FC43-4007-8590-92745CB9E37A}">
      <dgm:prSet/>
      <dgm:spPr/>
      <dgm:t>
        <a:bodyPr/>
        <a:lstStyle/>
        <a:p>
          <a:endParaRPr lang="en-US" sz="1400"/>
        </a:p>
      </dgm:t>
    </dgm:pt>
    <dgm:pt modelId="{29253AEC-0B6A-4F8F-BD91-05325C16EFC5}" type="sibTrans" cxnId="{553A98EF-FC43-4007-8590-92745CB9E37A}">
      <dgm:prSet/>
      <dgm:spPr/>
      <dgm:t>
        <a:bodyPr/>
        <a:lstStyle/>
        <a:p>
          <a:endParaRPr lang="en-US" sz="1400"/>
        </a:p>
      </dgm:t>
    </dgm:pt>
    <dgm:pt modelId="{ED3091D5-AA42-41BF-9258-17F880D9D782}">
      <dgm:prSet custT="1"/>
      <dgm:spPr/>
      <dgm:t>
        <a:bodyPr/>
        <a:lstStyle/>
        <a:p>
          <a:r>
            <a:rPr lang="ru-RU" sz="1400" dirty="0"/>
            <a:t>По окончанию второго года обучения сдается кандидатский экзамен по специальности</a:t>
          </a:r>
          <a:endParaRPr lang="en-US" sz="1400" dirty="0"/>
        </a:p>
      </dgm:t>
    </dgm:pt>
    <dgm:pt modelId="{5A047C61-FE0A-4A37-9B88-29E857B696B5}" type="parTrans" cxnId="{AE1FDE86-1659-45E6-BB23-849C8B5CC32C}">
      <dgm:prSet/>
      <dgm:spPr/>
      <dgm:t>
        <a:bodyPr/>
        <a:lstStyle/>
        <a:p>
          <a:endParaRPr lang="en-US" sz="1400"/>
        </a:p>
      </dgm:t>
    </dgm:pt>
    <dgm:pt modelId="{A2995D90-D77B-4E84-B2A3-8F22FB087AEF}" type="sibTrans" cxnId="{AE1FDE86-1659-45E6-BB23-849C8B5CC32C}">
      <dgm:prSet/>
      <dgm:spPr/>
      <dgm:t>
        <a:bodyPr/>
        <a:lstStyle/>
        <a:p>
          <a:endParaRPr lang="en-US" sz="1400"/>
        </a:p>
      </dgm:t>
    </dgm:pt>
    <dgm:pt modelId="{0A2FAB50-A228-45B0-8C4C-8D2949501F75}">
      <dgm:prSet custT="1"/>
      <dgm:spPr/>
      <dgm:t>
        <a:bodyPr/>
        <a:lstStyle/>
        <a:p>
          <a:r>
            <a:rPr lang="ru-RU" sz="1400" dirty="0"/>
            <a:t>По окончанию срока обучения проходят государственную итоговую аттестацию </a:t>
          </a:r>
          <a:endParaRPr lang="en-US" sz="1400" dirty="0"/>
        </a:p>
      </dgm:t>
    </dgm:pt>
    <dgm:pt modelId="{DB7B9BEA-A633-4A2E-A22C-E32EBD90E242}" type="parTrans" cxnId="{2A009A77-F6D9-456E-8E54-B61A3E954A9B}">
      <dgm:prSet/>
      <dgm:spPr/>
      <dgm:t>
        <a:bodyPr/>
        <a:lstStyle/>
        <a:p>
          <a:endParaRPr lang="ru-RU" sz="1400"/>
        </a:p>
      </dgm:t>
    </dgm:pt>
    <dgm:pt modelId="{C87E43E9-412F-4AE4-8986-4ACB7EFEC294}" type="sibTrans" cxnId="{2A009A77-F6D9-456E-8E54-B61A3E954A9B}">
      <dgm:prSet/>
      <dgm:spPr/>
      <dgm:t>
        <a:bodyPr/>
        <a:lstStyle/>
        <a:p>
          <a:endParaRPr lang="ru-RU" sz="1400"/>
        </a:p>
      </dgm:t>
    </dgm:pt>
    <dgm:pt modelId="{599A961A-50C3-4007-97FE-7319175634A2}">
      <dgm:prSet custT="1"/>
      <dgm:spPr/>
      <dgm:t>
        <a:bodyPr/>
        <a:lstStyle/>
        <a:p>
          <a:r>
            <a:rPr lang="ru-RU" sz="1400" dirty="0"/>
            <a:t>Аспиранты проходят промежуточную аттестацию по пройденным дисциплинам каждый семестр</a:t>
          </a:r>
          <a:endParaRPr lang="en-US" sz="1400" dirty="0"/>
        </a:p>
      </dgm:t>
    </dgm:pt>
    <dgm:pt modelId="{D8629C3A-AE88-4E6A-A748-7784032FFD03}" type="sibTrans" cxnId="{1CE98507-0C80-474A-ACF7-D41A13A4435D}">
      <dgm:prSet/>
      <dgm:spPr/>
      <dgm:t>
        <a:bodyPr/>
        <a:lstStyle/>
        <a:p>
          <a:endParaRPr lang="en-US" sz="1400"/>
        </a:p>
      </dgm:t>
    </dgm:pt>
    <dgm:pt modelId="{EC8C75C2-43FD-4EFE-BE36-6D8E36492FAA}" type="parTrans" cxnId="{1CE98507-0C80-474A-ACF7-D41A13A4435D}">
      <dgm:prSet/>
      <dgm:spPr/>
      <dgm:t>
        <a:bodyPr/>
        <a:lstStyle/>
        <a:p>
          <a:endParaRPr lang="en-US" sz="1400"/>
        </a:p>
      </dgm:t>
    </dgm:pt>
    <dgm:pt modelId="{3C40D99F-AC73-4C3A-ABAC-43381BF06725}">
      <dgm:prSet custT="1"/>
      <dgm:spPr/>
      <dgm:t>
        <a:bodyPr/>
        <a:lstStyle/>
        <a:p>
          <a:r>
            <a:rPr lang="ru-RU" sz="1400" dirty="0"/>
            <a:t>Аспирант участвует в принимает участие при   проведении лабораторных занятий в рамках педагогической практики</a:t>
          </a:r>
          <a:endParaRPr lang="en-US" sz="1400" dirty="0"/>
        </a:p>
      </dgm:t>
    </dgm:pt>
    <dgm:pt modelId="{24092099-7BA4-42FB-B9CA-D420FE7DCB8D}" type="parTrans" cxnId="{B9E9B99A-52F9-4528-B8D8-427F2656DA03}">
      <dgm:prSet/>
      <dgm:spPr/>
      <dgm:t>
        <a:bodyPr/>
        <a:lstStyle/>
        <a:p>
          <a:endParaRPr lang="ru-RU" sz="1400"/>
        </a:p>
      </dgm:t>
    </dgm:pt>
    <dgm:pt modelId="{6336AC65-118C-4D2B-ADE7-C55FCFD2850D}" type="sibTrans" cxnId="{B9E9B99A-52F9-4528-B8D8-427F2656DA03}">
      <dgm:prSet/>
      <dgm:spPr/>
      <dgm:t>
        <a:bodyPr/>
        <a:lstStyle/>
        <a:p>
          <a:endParaRPr lang="ru-RU" sz="1400"/>
        </a:p>
      </dgm:t>
    </dgm:pt>
    <dgm:pt modelId="{CEC80B7E-D93B-46EC-B479-50770F1AA4E2}" type="pres">
      <dgm:prSet presAssocID="{2673955E-35BA-4B27-A3A0-08A712ED09BC}" presName="linear" presStyleCnt="0">
        <dgm:presLayoutVars>
          <dgm:animLvl val="lvl"/>
          <dgm:resizeHandles val="exact"/>
        </dgm:presLayoutVars>
      </dgm:prSet>
      <dgm:spPr/>
    </dgm:pt>
    <dgm:pt modelId="{1E58202C-EFEA-4FC3-B8B8-668430394438}" type="pres">
      <dgm:prSet presAssocID="{06D4CE2C-4E3D-4A1F-A522-80E011FC4612}" presName="parentText" presStyleLbl="node1" presStyleIdx="0" presStyleCnt="6" custScaleY="110810" custLinFactY="20655" custLinFactNeighborX="29" custLinFactNeighborY="100000">
        <dgm:presLayoutVars>
          <dgm:chMax val="0"/>
          <dgm:bulletEnabled val="1"/>
        </dgm:presLayoutVars>
      </dgm:prSet>
      <dgm:spPr/>
    </dgm:pt>
    <dgm:pt modelId="{A8E75E02-46D4-423C-945E-367421793624}" type="pres">
      <dgm:prSet presAssocID="{028AC2F5-1146-470C-8273-5E0A5E41A86B}" presName="spacer" presStyleCnt="0"/>
      <dgm:spPr/>
    </dgm:pt>
    <dgm:pt modelId="{5025E9E4-C3FB-497B-A47E-C7F8CA364353}" type="pres">
      <dgm:prSet presAssocID="{6CFF88FA-03D5-4EAD-B8E3-54C411C97A3A}" presName="parentText" presStyleLbl="node1" presStyleIdx="1" presStyleCnt="6" custScaleY="148891" custLinFactY="25694" custLinFactNeighborY="100000">
        <dgm:presLayoutVars>
          <dgm:chMax val="0"/>
          <dgm:bulletEnabled val="1"/>
        </dgm:presLayoutVars>
      </dgm:prSet>
      <dgm:spPr/>
    </dgm:pt>
    <dgm:pt modelId="{4E5246BC-C1FB-4F0A-B9AC-12FE31441B50}" type="pres">
      <dgm:prSet presAssocID="{29253AEC-0B6A-4F8F-BD91-05325C16EFC5}" presName="spacer" presStyleCnt="0"/>
      <dgm:spPr/>
    </dgm:pt>
    <dgm:pt modelId="{7EB9720F-494D-4377-818F-2699FB098CE4}" type="pres">
      <dgm:prSet presAssocID="{3C40D99F-AC73-4C3A-ABAC-43381BF06725}" presName="parentText" presStyleLbl="node1" presStyleIdx="2" presStyleCnt="6" custLinFactY="25328" custLinFactNeighborY="100000">
        <dgm:presLayoutVars>
          <dgm:chMax val="0"/>
          <dgm:bulletEnabled val="1"/>
        </dgm:presLayoutVars>
      </dgm:prSet>
      <dgm:spPr/>
    </dgm:pt>
    <dgm:pt modelId="{2A2D9A6E-B2CA-4716-BDA3-D00C6C450D8B}" type="pres">
      <dgm:prSet presAssocID="{6336AC65-118C-4D2B-ADE7-C55FCFD2850D}" presName="spacer" presStyleCnt="0"/>
      <dgm:spPr/>
    </dgm:pt>
    <dgm:pt modelId="{EA8DDBEC-CC99-47DE-851F-98B48CD4550B}" type="pres">
      <dgm:prSet presAssocID="{599A961A-50C3-4007-97FE-7319175634A2}" presName="parentText" presStyleLbl="node1" presStyleIdx="3" presStyleCnt="6" custScaleY="120980" custLinFactY="18021" custLinFactNeighborY="100000">
        <dgm:presLayoutVars>
          <dgm:chMax val="0"/>
          <dgm:bulletEnabled val="1"/>
        </dgm:presLayoutVars>
      </dgm:prSet>
      <dgm:spPr/>
    </dgm:pt>
    <dgm:pt modelId="{C3F2CD07-FA35-4455-A095-CFBE0BCD9E76}" type="pres">
      <dgm:prSet presAssocID="{D8629C3A-AE88-4E6A-A748-7784032FFD03}" presName="spacer" presStyleCnt="0"/>
      <dgm:spPr/>
    </dgm:pt>
    <dgm:pt modelId="{D02C7B14-A20E-481A-AA99-01E0B11A67A0}" type="pres">
      <dgm:prSet presAssocID="{ED3091D5-AA42-41BF-9258-17F880D9D782}" presName="parentText" presStyleLbl="node1" presStyleIdx="4" presStyleCnt="6" custScaleY="124409" custLinFactY="16096" custLinFactNeighborY="100000">
        <dgm:presLayoutVars>
          <dgm:chMax val="0"/>
          <dgm:bulletEnabled val="1"/>
        </dgm:presLayoutVars>
      </dgm:prSet>
      <dgm:spPr/>
    </dgm:pt>
    <dgm:pt modelId="{76805236-C4CC-4447-AB7C-D640F3D2EAB3}" type="pres">
      <dgm:prSet presAssocID="{A2995D90-D77B-4E84-B2A3-8F22FB087AEF}" presName="spacer" presStyleCnt="0"/>
      <dgm:spPr/>
    </dgm:pt>
    <dgm:pt modelId="{0B8E596A-9166-4682-8AC6-CBE1A5BEAFA5}" type="pres">
      <dgm:prSet presAssocID="{0A2FAB50-A228-45B0-8C4C-8D2949501F75}" presName="parentText" presStyleLbl="node1" presStyleIdx="5" presStyleCnt="6" custScaleY="125553" custLinFactY="24118" custLinFactNeighborX="73" custLinFactNeighborY="100000">
        <dgm:presLayoutVars>
          <dgm:chMax val="0"/>
          <dgm:bulletEnabled val="1"/>
        </dgm:presLayoutVars>
      </dgm:prSet>
      <dgm:spPr/>
    </dgm:pt>
  </dgm:ptLst>
  <dgm:cxnLst>
    <dgm:cxn modelId="{1CE98507-0C80-474A-ACF7-D41A13A4435D}" srcId="{2673955E-35BA-4B27-A3A0-08A712ED09BC}" destId="{599A961A-50C3-4007-97FE-7319175634A2}" srcOrd="3" destOrd="0" parTransId="{EC8C75C2-43FD-4EFE-BE36-6D8E36492FAA}" sibTransId="{D8629C3A-AE88-4E6A-A748-7784032FFD03}"/>
    <dgm:cxn modelId="{E1F02830-E638-4D47-9DD5-A5F5DC94CA4B}" type="presOf" srcId="{3C40D99F-AC73-4C3A-ABAC-43381BF06725}" destId="{7EB9720F-494D-4377-818F-2699FB098CE4}" srcOrd="0" destOrd="0" presId="urn:microsoft.com/office/officeart/2005/8/layout/vList2"/>
    <dgm:cxn modelId="{1C1FE55D-0EF2-4668-A288-3B326EF2F885}" type="presOf" srcId="{2673955E-35BA-4B27-A3A0-08A712ED09BC}" destId="{CEC80B7E-D93B-46EC-B479-50770F1AA4E2}" srcOrd="0" destOrd="0" presId="urn:microsoft.com/office/officeart/2005/8/layout/vList2"/>
    <dgm:cxn modelId="{EEC81450-435C-46CE-90A6-3BE7C9FD3EEF}" type="presOf" srcId="{0A2FAB50-A228-45B0-8C4C-8D2949501F75}" destId="{0B8E596A-9166-4682-8AC6-CBE1A5BEAFA5}" srcOrd="0" destOrd="0" presId="urn:microsoft.com/office/officeart/2005/8/layout/vList2"/>
    <dgm:cxn modelId="{2A009A77-F6D9-456E-8E54-B61A3E954A9B}" srcId="{2673955E-35BA-4B27-A3A0-08A712ED09BC}" destId="{0A2FAB50-A228-45B0-8C4C-8D2949501F75}" srcOrd="5" destOrd="0" parTransId="{DB7B9BEA-A633-4A2E-A22C-E32EBD90E242}" sibTransId="{C87E43E9-412F-4AE4-8986-4ACB7EFEC294}"/>
    <dgm:cxn modelId="{F5669C59-419B-4DC4-90FC-207079D37876}" type="presOf" srcId="{ED3091D5-AA42-41BF-9258-17F880D9D782}" destId="{D02C7B14-A20E-481A-AA99-01E0B11A67A0}" srcOrd="0" destOrd="0" presId="urn:microsoft.com/office/officeart/2005/8/layout/vList2"/>
    <dgm:cxn modelId="{A457BF80-CB24-477C-94A8-4BC9DCECF844}" type="presOf" srcId="{599A961A-50C3-4007-97FE-7319175634A2}" destId="{EA8DDBEC-CC99-47DE-851F-98B48CD4550B}" srcOrd="0" destOrd="0" presId="urn:microsoft.com/office/officeart/2005/8/layout/vList2"/>
    <dgm:cxn modelId="{AE1FDE86-1659-45E6-BB23-849C8B5CC32C}" srcId="{2673955E-35BA-4B27-A3A0-08A712ED09BC}" destId="{ED3091D5-AA42-41BF-9258-17F880D9D782}" srcOrd="4" destOrd="0" parTransId="{5A047C61-FE0A-4A37-9B88-29E857B696B5}" sibTransId="{A2995D90-D77B-4E84-B2A3-8F22FB087AEF}"/>
    <dgm:cxn modelId="{B9E9B99A-52F9-4528-B8D8-427F2656DA03}" srcId="{2673955E-35BA-4B27-A3A0-08A712ED09BC}" destId="{3C40D99F-AC73-4C3A-ABAC-43381BF06725}" srcOrd="2" destOrd="0" parTransId="{24092099-7BA4-42FB-B9CA-D420FE7DCB8D}" sibTransId="{6336AC65-118C-4D2B-ADE7-C55FCFD2850D}"/>
    <dgm:cxn modelId="{553A98EF-FC43-4007-8590-92745CB9E37A}" srcId="{2673955E-35BA-4B27-A3A0-08A712ED09BC}" destId="{6CFF88FA-03D5-4EAD-B8E3-54C411C97A3A}" srcOrd="1" destOrd="0" parTransId="{ABC9AB76-77CD-4683-87DB-6B9E49EEAD00}" sibTransId="{29253AEC-0B6A-4F8F-BD91-05325C16EFC5}"/>
    <dgm:cxn modelId="{41D252F4-97BE-4044-94F8-6CB1C07DA4C5}" srcId="{2673955E-35BA-4B27-A3A0-08A712ED09BC}" destId="{06D4CE2C-4E3D-4A1F-A522-80E011FC4612}" srcOrd="0" destOrd="0" parTransId="{0515CB87-5888-4677-A711-9C444C221CE2}" sibTransId="{028AC2F5-1146-470C-8273-5E0A5E41A86B}"/>
    <dgm:cxn modelId="{1B19B7F8-007A-4EAF-892D-2470307A3CF8}" type="presOf" srcId="{6CFF88FA-03D5-4EAD-B8E3-54C411C97A3A}" destId="{5025E9E4-C3FB-497B-A47E-C7F8CA364353}" srcOrd="0" destOrd="0" presId="urn:microsoft.com/office/officeart/2005/8/layout/vList2"/>
    <dgm:cxn modelId="{471A8BFC-0BC9-4FF1-BFF2-DAD8D7B8BEB3}" type="presOf" srcId="{06D4CE2C-4E3D-4A1F-A522-80E011FC4612}" destId="{1E58202C-EFEA-4FC3-B8B8-668430394438}" srcOrd="0" destOrd="0" presId="urn:microsoft.com/office/officeart/2005/8/layout/vList2"/>
    <dgm:cxn modelId="{5579178F-A346-4804-A33B-C2CD9EDC3CB2}" type="presParOf" srcId="{CEC80B7E-D93B-46EC-B479-50770F1AA4E2}" destId="{1E58202C-EFEA-4FC3-B8B8-668430394438}" srcOrd="0" destOrd="0" presId="urn:microsoft.com/office/officeart/2005/8/layout/vList2"/>
    <dgm:cxn modelId="{7F261D5A-4677-4532-960A-5217223DB584}" type="presParOf" srcId="{CEC80B7E-D93B-46EC-B479-50770F1AA4E2}" destId="{A8E75E02-46D4-423C-945E-367421793624}" srcOrd="1" destOrd="0" presId="urn:microsoft.com/office/officeart/2005/8/layout/vList2"/>
    <dgm:cxn modelId="{ADC09A01-AFC3-49EF-A31F-C3E71D5186A2}" type="presParOf" srcId="{CEC80B7E-D93B-46EC-B479-50770F1AA4E2}" destId="{5025E9E4-C3FB-497B-A47E-C7F8CA364353}" srcOrd="2" destOrd="0" presId="urn:microsoft.com/office/officeart/2005/8/layout/vList2"/>
    <dgm:cxn modelId="{8CE92AF8-2BF3-4405-92E1-70150FBF2165}" type="presParOf" srcId="{CEC80B7E-D93B-46EC-B479-50770F1AA4E2}" destId="{4E5246BC-C1FB-4F0A-B9AC-12FE31441B50}" srcOrd="3" destOrd="0" presId="urn:microsoft.com/office/officeart/2005/8/layout/vList2"/>
    <dgm:cxn modelId="{E1754F9F-677A-4A14-A3A1-CABC63979644}" type="presParOf" srcId="{CEC80B7E-D93B-46EC-B479-50770F1AA4E2}" destId="{7EB9720F-494D-4377-818F-2699FB098CE4}" srcOrd="4" destOrd="0" presId="urn:microsoft.com/office/officeart/2005/8/layout/vList2"/>
    <dgm:cxn modelId="{9D7CD55E-9E39-4DD6-96B4-3CE93212AAC8}" type="presParOf" srcId="{CEC80B7E-D93B-46EC-B479-50770F1AA4E2}" destId="{2A2D9A6E-B2CA-4716-BDA3-D00C6C450D8B}" srcOrd="5" destOrd="0" presId="urn:microsoft.com/office/officeart/2005/8/layout/vList2"/>
    <dgm:cxn modelId="{E6185FE4-0F51-4A7F-BF36-DBB7AC10E1CA}" type="presParOf" srcId="{CEC80B7E-D93B-46EC-B479-50770F1AA4E2}" destId="{EA8DDBEC-CC99-47DE-851F-98B48CD4550B}" srcOrd="6" destOrd="0" presId="urn:microsoft.com/office/officeart/2005/8/layout/vList2"/>
    <dgm:cxn modelId="{A3D20335-3510-4E8C-AE02-2F415D579639}" type="presParOf" srcId="{CEC80B7E-D93B-46EC-B479-50770F1AA4E2}" destId="{C3F2CD07-FA35-4455-A095-CFBE0BCD9E76}" srcOrd="7" destOrd="0" presId="urn:microsoft.com/office/officeart/2005/8/layout/vList2"/>
    <dgm:cxn modelId="{ADEFB655-02E7-4236-8760-513423302D5A}" type="presParOf" srcId="{CEC80B7E-D93B-46EC-B479-50770F1AA4E2}" destId="{D02C7B14-A20E-481A-AA99-01E0B11A67A0}" srcOrd="8" destOrd="0" presId="urn:microsoft.com/office/officeart/2005/8/layout/vList2"/>
    <dgm:cxn modelId="{77E6C9D7-774A-4B84-84A2-BE74DDF8193D}" type="presParOf" srcId="{CEC80B7E-D93B-46EC-B479-50770F1AA4E2}" destId="{76805236-C4CC-4447-AB7C-D640F3D2EAB3}" srcOrd="9" destOrd="0" presId="urn:microsoft.com/office/officeart/2005/8/layout/vList2"/>
    <dgm:cxn modelId="{BA30F40F-A034-4837-8FD0-A284EA9244A7}" type="presParOf" srcId="{CEC80B7E-D93B-46EC-B479-50770F1AA4E2}" destId="{0B8E596A-9166-4682-8AC6-CBE1A5BEAFA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8202C-EFEA-4FC3-B8B8-668430394438}">
      <dsp:nvSpPr>
        <dsp:cNvPr id="0" name=""/>
        <dsp:cNvSpPr/>
      </dsp:nvSpPr>
      <dsp:spPr>
        <a:xfrm>
          <a:off x="0" y="265062"/>
          <a:ext cx="7870618" cy="8090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 течение учебного года, по мере необходимости, проводятся кафедральные собрания,  два раз в год аспирант представляет отчет о проделанной работе</a:t>
          </a:r>
          <a:endParaRPr lang="en-US" sz="1400" kern="1200" dirty="0"/>
        </a:p>
      </dsp:txBody>
      <dsp:txXfrm>
        <a:off x="39492" y="304554"/>
        <a:ext cx="7791634" cy="730017"/>
      </dsp:txXfrm>
    </dsp:sp>
    <dsp:sp modelId="{5025E9E4-C3FB-497B-A47E-C7F8CA364353}">
      <dsp:nvSpPr>
        <dsp:cNvPr id="0" name=""/>
        <dsp:cNvSpPr/>
      </dsp:nvSpPr>
      <dsp:spPr>
        <a:xfrm>
          <a:off x="0" y="1223173"/>
          <a:ext cx="7870618" cy="1087023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Еженедельно аспирант встречается с научным руководителем для обсуждения плана экспериментов,  опубликования научных результатов, подготовке докладов выступлений</a:t>
          </a:r>
          <a:endParaRPr lang="en-US" sz="1400" kern="1200" dirty="0"/>
        </a:p>
      </dsp:txBody>
      <dsp:txXfrm>
        <a:off x="53064" y="1276237"/>
        <a:ext cx="7764490" cy="980895"/>
      </dsp:txXfrm>
    </dsp:sp>
    <dsp:sp modelId="{7EB9720F-494D-4377-818F-2699FB098CE4}">
      <dsp:nvSpPr>
        <dsp:cNvPr id="0" name=""/>
        <dsp:cNvSpPr/>
      </dsp:nvSpPr>
      <dsp:spPr>
        <a:xfrm>
          <a:off x="0" y="2419844"/>
          <a:ext cx="7870618" cy="730080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Аспирант участвует в принимает участие при   проведении лабораторных занятий в рамках педагогической практики</a:t>
          </a:r>
          <a:endParaRPr lang="en-US" sz="1400" kern="1200" dirty="0"/>
        </a:p>
      </dsp:txBody>
      <dsp:txXfrm>
        <a:off x="35640" y="2455484"/>
        <a:ext cx="7799338" cy="658800"/>
      </dsp:txXfrm>
    </dsp:sp>
    <dsp:sp modelId="{EA8DDBEC-CC99-47DE-851F-98B48CD4550B}">
      <dsp:nvSpPr>
        <dsp:cNvPr id="0" name=""/>
        <dsp:cNvSpPr/>
      </dsp:nvSpPr>
      <dsp:spPr>
        <a:xfrm>
          <a:off x="0" y="3208897"/>
          <a:ext cx="7870618" cy="883250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Аспиранты проходят промежуточную аттестацию по пройденным дисциплинам каждый семестр</a:t>
          </a:r>
          <a:endParaRPr lang="en-US" sz="1400" kern="1200" dirty="0"/>
        </a:p>
      </dsp:txBody>
      <dsp:txXfrm>
        <a:off x="43117" y="3252014"/>
        <a:ext cx="7784384" cy="797016"/>
      </dsp:txXfrm>
    </dsp:sp>
    <dsp:sp modelId="{D02C7B14-A20E-481A-AA99-01E0B11A67A0}">
      <dsp:nvSpPr>
        <dsp:cNvPr id="0" name=""/>
        <dsp:cNvSpPr/>
      </dsp:nvSpPr>
      <dsp:spPr>
        <a:xfrm>
          <a:off x="0" y="4190414"/>
          <a:ext cx="7870618" cy="908285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 окончанию второго года обучения сдается кандидатский экзамен по специальности</a:t>
          </a:r>
          <a:endParaRPr lang="en-US" sz="1400" kern="1200" dirty="0"/>
        </a:p>
      </dsp:txBody>
      <dsp:txXfrm>
        <a:off x="44339" y="4234753"/>
        <a:ext cx="7781940" cy="819607"/>
      </dsp:txXfrm>
    </dsp:sp>
    <dsp:sp modelId="{0B8E596A-9166-4682-8AC6-CBE1A5BEAFA5}">
      <dsp:nvSpPr>
        <dsp:cNvPr id="0" name=""/>
        <dsp:cNvSpPr/>
      </dsp:nvSpPr>
      <dsp:spPr>
        <a:xfrm>
          <a:off x="0" y="4983130"/>
          <a:ext cx="7870618" cy="91663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 окончанию срока обучения проходят государственную итоговую аттестацию </a:t>
          </a:r>
          <a:endParaRPr lang="en-US" sz="1400" kern="1200" dirty="0"/>
        </a:p>
      </dsp:txBody>
      <dsp:txXfrm>
        <a:off x="44747" y="5027877"/>
        <a:ext cx="7781124" cy="827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5CB14-F361-4730-BCFA-E761C990ABD1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A693F-B16B-47B7-97D9-519717AE4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837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A693F-B16B-47B7-97D9-519717AE471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4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A693F-B16B-47B7-97D9-519717AE471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55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A693F-B16B-47B7-97D9-519717AE471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961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9760D-F85B-C647-ABC5-35EE68EC79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319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9760D-F85B-C647-ABC5-35EE68EC79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389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9760D-F85B-C647-ABC5-35EE68EC79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893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A693F-B16B-47B7-97D9-519717AE471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326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9760D-F85B-C647-ABC5-35EE68EC79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46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73914-75F1-4507-A0B3-6BA430782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DB3580-720A-4C91-8ECB-384DBC056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BD515C-793A-4213-9768-2B7B54B3F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39BA-8E41-4462-9CE4-AF3A72620BF9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D08B2B-BEB0-4CB6-A7DE-4C84DAF08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C19F68-D636-45BC-A2A2-6C835A42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FCD5-4B6F-413E-B4A4-373FAD006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94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D28F3-1A20-464A-BE13-BB41B8A0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722913-2BBC-4DBF-B1F3-9DDD5EAED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734A5C-1591-46E3-97A8-D3C057A12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39BA-8E41-4462-9CE4-AF3A72620BF9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09184A-66A4-4C82-A6EE-33C298FF7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8D7C03-473A-4A6A-BFE4-115997CE2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FCD5-4B6F-413E-B4A4-373FAD006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96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AE07A8-0204-4964-ABFA-A676004852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88A6EB-9986-46BE-A65A-2CED4CFF7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2B5FF-4242-45B2-9C14-2205C3335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39BA-8E41-4462-9CE4-AF3A72620BF9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3F15E-6261-40E2-A9EF-C17F86EB8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61277C-CCC2-4866-8B87-661388937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FCD5-4B6F-413E-B4A4-373FAD006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158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ECCED60-378B-9D4F-A5CD-C3E0ED5F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97B1AD0-CEE0-234F-8740-2B05DEBC40E6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99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ECCED60-378B-9D4F-A5CD-C3E0ED5F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97B1AD0-CEE0-234F-8740-2B05DEBC40E6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10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ECCED60-378B-9D4F-A5CD-C3E0ED5F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97B1AD0-CEE0-234F-8740-2B05DEBC40E6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06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ECCED60-378B-9D4F-A5CD-C3E0ED5F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97B1AD0-CEE0-234F-8740-2B05DEBC40E6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68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ECCED60-378B-9D4F-A5CD-C3E0ED5F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97B1AD0-CEE0-234F-8740-2B05DEBC40E6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03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ECCED60-378B-9D4F-A5CD-C3E0ED5F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97B1AD0-CEE0-234F-8740-2B05DEBC40E6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12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ECCED60-378B-9D4F-A5CD-C3E0ED5F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97B1AD0-CEE0-234F-8740-2B05DEBC40E6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04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ECCED60-378B-9D4F-A5CD-C3E0ED5F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97B1AD0-CEE0-234F-8740-2B05DEBC40E6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25F09-5DDA-4EB1-B4A3-40B5875ED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FF654C-944A-4C29-A98C-051BD2B4D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6EFA17-CEE3-41AA-907B-51D306A7E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39BA-8E41-4462-9CE4-AF3A72620BF9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8F4055-2DA9-41F1-A038-1059395D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FF65F9-39D3-455E-9F6F-798265E0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FCD5-4B6F-413E-B4A4-373FAD006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999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ECCED60-378B-9D4F-A5CD-C3E0ED5F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97B1AD0-CEE0-234F-8740-2B05DEBC40E6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95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ECCED60-378B-9D4F-A5CD-C3E0ED5F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97B1AD0-CEE0-234F-8740-2B05DEBC40E6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43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ECCED60-378B-9D4F-A5CD-C3E0ED5F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97B1AD0-CEE0-234F-8740-2B05DEBC40E6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3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ECCED60-378B-9D4F-A5CD-C3E0ED5F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97B1AD0-CEE0-234F-8740-2B05DEBC40E6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25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ECCED60-378B-9D4F-A5CD-C3E0ED5F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97B1AD0-CEE0-234F-8740-2B05DEBC40E6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07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ECCED60-378B-9D4F-A5CD-C3E0ED5F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97B1AD0-CEE0-234F-8740-2B05DEBC40E6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49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ECCED60-378B-9D4F-A5CD-C3E0ED5F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97B1AD0-CEE0-234F-8740-2B05DEBC40E6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05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ECCED60-378B-9D4F-A5CD-C3E0ED5F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97B1AD0-CEE0-234F-8740-2B05DEBC40E6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67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ECCED60-378B-9D4F-A5CD-C3E0ED5F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97B1AD0-CEE0-234F-8740-2B05DEBC40E6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19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ECCED60-378B-9D4F-A5CD-C3E0ED5F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97B1AD0-CEE0-234F-8740-2B05DEBC40E6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7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22A24-E806-4FEB-9486-72A64193E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1A9E08-72A9-4B53-B69A-1CD9EE31F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5B0F3B-7846-428B-B02D-20484F8FA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39BA-8E41-4462-9CE4-AF3A72620BF9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76CF2-C56D-4930-82AA-868956B45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2E2B2-0232-4875-91D4-8305ECBA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FCD5-4B6F-413E-B4A4-373FAD006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368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ECCED60-378B-9D4F-A5CD-C3E0ED5F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97B1AD0-CEE0-234F-8740-2B05DEBC40E6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35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ECCED60-378B-9D4F-A5CD-C3E0ED5F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97B1AD0-CEE0-234F-8740-2B05DEBC40E6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97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ECCED60-378B-9D4F-A5CD-C3E0ED5F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97B1AD0-CEE0-234F-8740-2B05DEBC40E6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17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ECCED60-378B-9D4F-A5CD-C3E0ED5F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97B1AD0-CEE0-234F-8740-2B05DEBC40E6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2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046299-4954-4178-A022-66CE163C9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10027A-7E09-4B74-866A-C355B2D2C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4B8159-0AE9-4185-9E37-206815CE6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1776F8-62D3-46EE-9D0F-7046EEB62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39BA-8E41-4462-9CE4-AF3A72620BF9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3AD1D3-4885-4C1D-93EB-67BD1966C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A42345-7A02-4AD1-B097-29079B73C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FCD5-4B6F-413E-B4A4-373FAD006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92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7E8AE-3396-4FCD-8D0F-4E6FD4699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73A00B-4F1C-4F8F-B9B6-408A0FF4B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525667-9487-4243-B6C9-7534772CA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567EB7D-7AD7-4ED1-85BE-FD394AEC8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9A8E4A-50B4-4702-8C4A-7276378F7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E05C789-D228-4712-BA10-3129D12B6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39BA-8E41-4462-9CE4-AF3A72620BF9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3F8627-AEAB-4F28-B9A7-EEC8A43D1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828900-96F0-45D3-9ADB-38CC9B1B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FCD5-4B6F-413E-B4A4-373FAD006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54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6D2D4-F9BF-46B6-9C53-602F7DF44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1B7C8E-A448-4215-A929-4CFDEB6CC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39BA-8E41-4462-9CE4-AF3A72620BF9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3EAD29-EEBA-4829-B01F-7E45703AE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B7EC06-6E1D-45ED-B177-4F957963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FCD5-4B6F-413E-B4A4-373FAD006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2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C2BBD37-C18B-4194-9F74-08ADF3453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39BA-8E41-4462-9CE4-AF3A72620BF9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DA1FF2-BC26-4E18-A3C6-27188948A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492628-DA26-48CA-BD26-81DC9574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FCD5-4B6F-413E-B4A4-373FAD006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5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8D7052-DE39-4E7A-B4B7-148CD3C19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032CF5-009C-410E-A40D-71C72C518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915B07-9689-46DC-821F-BEB491A1C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5711EA-DDA7-4BC5-91F5-A1CBE528D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39BA-8E41-4462-9CE4-AF3A72620BF9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A84D73-297A-4667-972A-F46F4A56F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38CD20-312D-4B9C-B936-19752F7D1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FCD5-4B6F-413E-B4A4-373FAD006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97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B3FAD-49F2-4A4C-8E48-2F6A660E8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591070-BD92-476A-951C-832EEE59D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C9CEC0-208B-4722-87BE-8003B600C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303DC5-AC0E-4482-9EDE-DB8980242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39BA-8E41-4462-9CE4-AF3A72620BF9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1B08CC-A7A9-409E-816D-684E19BA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72EF9F-1712-49D5-823E-3FA10A58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FCD5-4B6F-413E-B4A4-373FAD006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26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16C73-9A57-4A7A-A4BF-ADEAA9FAA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3C274D-1047-4A3C-A619-4117AA61C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B8B4D6-F962-483D-BFEA-DFA42149C0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E39BA-8E41-4462-9CE4-AF3A72620BF9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66FA72-0A3C-4B62-9135-B8CEA75F6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5C10DA-E3B2-4B15-8764-0B7D5C79E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0FCD5-4B6F-413E-B4A4-373FAD006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23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ECCED60-378B-9D4F-A5CD-C3E0ED5F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3403" y="27463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D62B2"/>
                </a:solidFill>
              </a:defRPr>
            </a:lvl1pPr>
          </a:lstStyle>
          <a:p>
            <a:pPr defTabSz="457200"/>
            <a:fld id="{897B1AD0-CEE0-234F-8740-2B05DEBC40E6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4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ECCED60-378B-9D4F-A5CD-C3E0ED5FA8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3403" y="27463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D62B2"/>
                </a:solidFill>
              </a:defRPr>
            </a:lvl1pPr>
          </a:lstStyle>
          <a:p>
            <a:pPr defTabSz="457200"/>
            <a:fld id="{897B1AD0-CEE0-234F-8740-2B05DEBC40E6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89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uslina-sn@rudn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lo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5" t="20120"/>
          <a:stretch/>
        </p:blipFill>
        <p:spPr>
          <a:xfrm>
            <a:off x="0" y="0"/>
            <a:ext cx="5416434" cy="410862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8448" y="2664478"/>
            <a:ext cx="8674032" cy="364484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pc="300" dirty="0">
                <a:solidFill>
                  <a:srgbClr val="002060"/>
                </a:solidFill>
                <a:latin typeface="Trebuchet MS"/>
                <a:cs typeface="Trebuchet MS"/>
              </a:rPr>
              <a:t>                Прием в аспирантуру</a:t>
            </a:r>
          </a:p>
          <a:p>
            <a:r>
              <a:rPr lang="ru-RU" sz="3200" b="1" spc="300" dirty="0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</a:p>
          <a:p>
            <a:r>
              <a:rPr lang="ru-RU" sz="3200" b="1" spc="300" dirty="0">
                <a:solidFill>
                  <a:srgbClr val="002060"/>
                </a:solidFill>
                <a:latin typeface="Trebuchet MS"/>
                <a:cs typeface="Trebuchet MS"/>
              </a:rPr>
              <a:t>научная специальность</a:t>
            </a:r>
          </a:p>
          <a:p>
            <a:r>
              <a:rPr lang="ru-RU" sz="3200" b="1" spc="300" dirty="0">
                <a:solidFill>
                  <a:srgbClr val="002060"/>
                </a:solidFill>
                <a:latin typeface="Trebuchet MS"/>
                <a:cs typeface="Trebuchet MS"/>
              </a:rPr>
              <a:t>3.4.1. Промышленная фармация и технология получения лекарств</a:t>
            </a:r>
          </a:p>
          <a:p>
            <a:endParaRPr lang="ru-RU" sz="3200" b="1" spc="300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r>
              <a:rPr lang="ru-RU" sz="2400" b="1" spc="300" dirty="0">
                <a:solidFill>
                  <a:srgbClr val="002060"/>
                </a:solidFill>
                <a:latin typeface="Trebuchet MS"/>
                <a:cs typeface="Trebuchet MS"/>
              </a:rPr>
              <a:t>кафедра Общей фармацевтической и биомедицинской технологии</a:t>
            </a:r>
          </a:p>
          <a:p>
            <a:endParaRPr lang="ru-RU" sz="2400" b="1" spc="300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r>
              <a:rPr lang="ru-RU" sz="2400" b="1" spc="300" dirty="0">
                <a:solidFill>
                  <a:srgbClr val="002060"/>
                </a:solidFill>
                <a:latin typeface="Trebuchet MS"/>
                <a:cs typeface="Trebuchet MS"/>
              </a:rPr>
              <a:t>доктор фармацевтических наук Суслина С.Н.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8448" y="3159704"/>
            <a:ext cx="8891838" cy="3591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prstClr val="white"/>
              </a:solidFill>
              <a:latin typeface="Trebuchet MS"/>
              <a:cs typeface="Trebuchet M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AF6178-3DFA-49D0-8350-E492DC2E8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196" y="785801"/>
            <a:ext cx="3589472" cy="15503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4602"/>
            <a:ext cx="4073475" cy="7383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4C9A56-8FB8-4963-9BAE-204B4F0DAA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99" t="83260"/>
          <a:stretch/>
        </p:blipFill>
        <p:spPr>
          <a:xfrm>
            <a:off x="6185303" y="106268"/>
            <a:ext cx="2924943" cy="201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5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Document 16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5060B58-790D-477E-871E-D97E21F78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171162"/>
            <a:ext cx="2130136" cy="23711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fontAlgn="base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r>
              <a:rPr kumimoji="0" lang="en-US" altLang="ru-RU" sz="2800" b="1" i="0" u="none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3-ий год обучения</a:t>
            </a:r>
            <a:endParaRPr kumimoji="0" lang="en-US" altLang="ru-RU" sz="28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B6A9B38-8D8E-414D-B3C1-B17322E99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933822"/>
              </p:ext>
            </p:extLst>
          </p:nvPr>
        </p:nvGraphicFramePr>
        <p:xfrm>
          <a:off x="3064669" y="261815"/>
          <a:ext cx="5450681" cy="2837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203">
                  <a:extLst>
                    <a:ext uri="{9D8B030D-6E8A-4147-A177-3AD203B41FA5}">
                      <a16:colId xmlns:a16="http://schemas.microsoft.com/office/drawing/2014/main" val="426113957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76739502"/>
                    </a:ext>
                  </a:extLst>
                </a:gridCol>
                <a:gridCol w="3367286">
                  <a:extLst>
                    <a:ext uri="{9D8B030D-6E8A-4147-A177-3AD203B41FA5}">
                      <a16:colId xmlns:a16="http://schemas.microsoft.com/office/drawing/2014/main" val="2392788505"/>
                    </a:ext>
                  </a:extLst>
                </a:gridCol>
              </a:tblGrid>
              <a:tr h="513605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 №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3314" marR="83314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Практики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3314" marR="83314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Форма отчетности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3314" marR="83314" marT="0" marB="0"/>
                </a:tc>
                <a:extLst>
                  <a:ext uri="{0D108BD9-81ED-4DB2-BD59-A6C34878D82A}">
                    <a16:rowId xmlns:a16="http://schemas.microsoft.com/office/drawing/2014/main" val="1098531578"/>
                  </a:ext>
                </a:extLst>
              </a:tr>
              <a:tr h="1041597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3314" marR="833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Научно-исследовательская практика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3314" marR="833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Дневник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3314" marR="8331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080902"/>
                  </a:ext>
                </a:extLst>
              </a:tr>
              <a:tr h="1247328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3314" marR="8331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Научные исследования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3314" marR="8331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Отчет (Введение и выводы)</a:t>
                      </a:r>
                    </a:p>
                    <a:p>
                      <a:r>
                        <a:rPr lang="ru-RU" sz="1800" dirty="0">
                          <a:effectLst/>
                        </a:rPr>
                        <a:t>Презентация и доклад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3314" marR="83314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944617"/>
                  </a:ext>
                </a:extLst>
              </a:tr>
            </a:tbl>
          </a:graphicData>
        </a:graphic>
      </p:graphicFrame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B842A0D5-F7CC-4610-AACA-8EDBB9115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0167" y="6370808"/>
            <a:ext cx="423095" cy="360260"/>
          </a:xfrm>
        </p:spPr>
        <p:txBody>
          <a:bodyPr/>
          <a:lstStyle/>
          <a:p>
            <a:pPr algn="ctr" defTabSz="457200"/>
            <a:r>
              <a:rPr lang="ru-RU" dirty="0">
                <a:solidFill>
                  <a:srgbClr val="003399"/>
                </a:solidFill>
                <a:latin typeface="Helvetica"/>
                <a:cs typeface="Helvetica"/>
              </a:rPr>
              <a:t>10</a:t>
            </a:r>
            <a:endParaRPr lang="ru-RU" dirty="0">
              <a:solidFill>
                <a:srgbClr val="00339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0" name="Straight Connector 6">
            <a:extLst>
              <a:ext uri="{FF2B5EF4-FFF2-40B4-BE49-F238E27FC236}">
                <a16:creationId xmlns:a16="http://schemas.microsoft.com/office/drawing/2014/main" id="{82CA1477-0AE2-4D74-9A28-C70EC64B3870}"/>
              </a:ext>
            </a:extLst>
          </p:cNvPr>
          <p:cNvCxnSpPr/>
          <p:nvPr/>
        </p:nvCxnSpPr>
        <p:spPr>
          <a:xfrm>
            <a:off x="755576" y="6520458"/>
            <a:ext cx="544251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8">
            <a:extLst>
              <a:ext uri="{FF2B5EF4-FFF2-40B4-BE49-F238E27FC236}">
                <a16:creationId xmlns:a16="http://schemas.microsoft.com/office/drawing/2014/main" id="{D1014285-BC3E-4D09-B81B-B898396D5FAF}"/>
              </a:ext>
            </a:extLst>
          </p:cNvPr>
          <p:cNvCxnSpPr/>
          <p:nvPr/>
        </p:nvCxnSpPr>
        <p:spPr>
          <a:xfrm>
            <a:off x="755576" y="6597352"/>
            <a:ext cx="5442512" cy="0"/>
          </a:xfrm>
          <a:prstGeom prst="line">
            <a:avLst/>
          </a:prstGeom>
          <a:ln w="38100" cmpd="sng">
            <a:solidFill>
              <a:srgbClr val="00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3">
            <a:extLst>
              <a:ext uri="{FF2B5EF4-FFF2-40B4-BE49-F238E27FC236}">
                <a16:creationId xmlns:a16="http://schemas.microsoft.com/office/drawing/2014/main" id="{16934970-4D87-4AAB-A173-CBC0D11CAB1C}"/>
              </a:ext>
            </a:extLst>
          </p:cNvPr>
          <p:cNvCxnSpPr/>
          <p:nvPr/>
        </p:nvCxnSpPr>
        <p:spPr>
          <a:xfrm>
            <a:off x="-1198" y="6597352"/>
            <a:ext cx="331015" cy="0"/>
          </a:xfrm>
          <a:prstGeom prst="line">
            <a:avLst/>
          </a:prstGeom>
          <a:ln w="38100" cmpd="sng">
            <a:solidFill>
              <a:srgbClr val="00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ED0549A2-41CE-45E2-B80F-A645357BF5FE}"/>
              </a:ext>
            </a:extLst>
          </p:cNvPr>
          <p:cNvCxnSpPr/>
          <p:nvPr/>
        </p:nvCxnSpPr>
        <p:spPr>
          <a:xfrm>
            <a:off x="0" y="6509041"/>
            <a:ext cx="33101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0">
            <a:extLst>
              <a:ext uri="{FF2B5EF4-FFF2-40B4-BE49-F238E27FC236}">
                <a16:creationId xmlns:a16="http://schemas.microsoft.com/office/drawing/2014/main" id="{93E4E490-D999-4D9A-85C7-FAD2C19CD9B2}"/>
              </a:ext>
            </a:extLst>
          </p:cNvPr>
          <p:cNvCxnSpPr/>
          <p:nvPr/>
        </p:nvCxnSpPr>
        <p:spPr>
          <a:xfrm>
            <a:off x="755576" y="6525344"/>
            <a:ext cx="5442512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1">
            <a:extLst>
              <a:ext uri="{FF2B5EF4-FFF2-40B4-BE49-F238E27FC236}">
                <a16:creationId xmlns:a16="http://schemas.microsoft.com/office/drawing/2014/main" id="{EBFDAF9C-027D-4173-872E-06CF618B076D}"/>
              </a:ext>
            </a:extLst>
          </p:cNvPr>
          <p:cNvCxnSpPr/>
          <p:nvPr/>
        </p:nvCxnSpPr>
        <p:spPr>
          <a:xfrm>
            <a:off x="0" y="6509041"/>
            <a:ext cx="331015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">
            <a:extLst>
              <a:ext uri="{FF2B5EF4-FFF2-40B4-BE49-F238E27FC236}">
                <a16:creationId xmlns:a16="http://schemas.microsoft.com/office/drawing/2014/main" id="{F1F19FD4-7512-43BB-90BE-B33D254F9D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300438"/>
            <a:ext cx="2411146" cy="4400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B134B7-B38B-475D-A5F2-1D3E81401368}"/>
              </a:ext>
            </a:extLst>
          </p:cNvPr>
          <p:cNvSpPr txBox="1"/>
          <p:nvPr/>
        </p:nvSpPr>
        <p:spPr>
          <a:xfrm>
            <a:off x="1403648" y="3758621"/>
            <a:ext cx="6624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Сдача экзамена кандидатского минимума по специальности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Подготовка и опубликование не менее 2 статьей в журналах из перечня ВАК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Подготовка и опубликование не менее 2 статьей в журналах индексируемых в базах данных </a:t>
            </a:r>
            <a:r>
              <a:rPr lang="en-US" dirty="0"/>
              <a:t>Scopus </a:t>
            </a:r>
            <a:r>
              <a:rPr lang="ru-RU" dirty="0"/>
              <a:t>и</a:t>
            </a:r>
            <a:r>
              <a:rPr lang="en-US" dirty="0"/>
              <a:t> WOS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Написание текста диссертации и автореферата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Подготовка презентации и научного доклада для защиты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31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DA120A-A72A-43BD-A2F6-2881ABCAECBD}"/>
              </a:ext>
            </a:extLst>
          </p:cNvPr>
          <p:cNvSpPr txBox="1"/>
          <p:nvPr/>
        </p:nvSpPr>
        <p:spPr>
          <a:xfrm>
            <a:off x="4885341" y="365125"/>
            <a:ext cx="3630007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>
                <a:latin typeface="+mj-lt"/>
                <a:ea typeface="+mj-ea"/>
                <a:cs typeface="+mj-cs"/>
              </a:rPr>
              <a:t>Чему аспирант научится :</a:t>
            </a:r>
          </a:p>
        </p:txBody>
      </p:sp>
      <p:pic>
        <p:nvPicPr>
          <p:cNvPr id="17" name="Рисунок 16" descr="Пипетка над тремя стеклами жарс">
            <a:extLst>
              <a:ext uri="{FF2B5EF4-FFF2-40B4-BE49-F238E27FC236}">
                <a16:creationId xmlns:a16="http://schemas.microsoft.com/office/drawing/2014/main" id="{BF45696F-49E0-499C-BEA6-39758AAE55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8" r="16082" b="-1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C4C97B5-0FB3-44C5-9875-88F1E782120F}"/>
              </a:ext>
            </a:extLst>
          </p:cNvPr>
          <p:cNvSpPr txBox="1"/>
          <p:nvPr/>
        </p:nvSpPr>
        <p:spPr>
          <a:xfrm>
            <a:off x="4139952" y="2333297"/>
            <a:ext cx="5001762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Самостоятельному</a:t>
            </a:r>
            <a:r>
              <a:rPr lang="en-US" sz="2400" dirty="0"/>
              <a:t> </a:t>
            </a:r>
            <a:r>
              <a:rPr lang="en-US" sz="2400" dirty="0" err="1"/>
              <a:t>преподаванию</a:t>
            </a:r>
            <a:r>
              <a:rPr lang="en-US" sz="2400" dirty="0"/>
              <a:t> </a:t>
            </a:r>
            <a:r>
              <a:rPr lang="en-US" sz="2400" dirty="0" err="1"/>
              <a:t>студентам</a:t>
            </a: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Организовывать</a:t>
            </a:r>
            <a:r>
              <a:rPr lang="en-US" sz="2400" dirty="0"/>
              <a:t> </a:t>
            </a:r>
            <a:r>
              <a:rPr lang="en-US" sz="2400" dirty="0" err="1"/>
              <a:t>работу</a:t>
            </a:r>
            <a:r>
              <a:rPr lang="en-US" sz="2400" dirty="0"/>
              <a:t> </a:t>
            </a:r>
            <a:r>
              <a:rPr lang="en-US" sz="2400" dirty="0" err="1"/>
              <a:t>учебно-педагогического</a:t>
            </a:r>
            <a:r>
              <a:rPr lang="en-US" sz="2400" dirty="0"/>
              <a:t> </a:t>
            </a:r>
            <a:r>
              <a:rPr lang="en-US" sz="2400" dirty="0" err="1"/>
              <a:t>процесса</a:t>
            </a: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Разрабатывать</a:t>
            </a:r>
            <a:r>
              <a:rPr lang="en-US" sz="2400" dirty="0"/>
              <a:t> </a:t>
            </a:r>
            <a:r>
              <a:rPr lang="en-US" sz="2400" dirty="0" err="1"/>
              <a:t>методические</a:t>
            </a:r>
            <a:r>
              <a:rPr lang="en-US" sz="2400" dirty="0"/>
              <a:t> </a:t>
            </a:r>
            <a:r>
              <a:rPr lang="en-US" sz="2400" dirty="0" err="1"/>
              <a:t>материалы</a:t>
            </a:r>
            <a:r>
              <a:rPr lang="en-US" sz="2400" dirty="0"/>
              <a:t> и </a:t>
            </a:r>
            <a:r>
              <a:rPr lang="en-US" sz="2400" dirty="0" err="1"/>
              <a:t>рекомендации</a:t>
            </a: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Писать</a:t>
            </a:r>
            <a:r>
              <a:rPr lang="en-US" sz="2400" dirty="0"/>
              <a:t> </a:t>
            </a:r>
            <a:r>
              <a:rPr lang="en-US" sz="2400" dirty="0" err="1"/>
              <a:t>научные</a:t>
            </a:r>
            <a:r>
              <a:rPr lang="en-US" sz="2400" dirty="0"/>
              <a:t> </a:t>
            </a:r>
            <a:r>
              <a:rPr lang="en-US" sz="2400" dirty="0" err="1"/>
              <a:t>статьи</a:t>
            </a: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Представлять</a:t>
            </a:r>
            <a:r>
              <a:rPr lang="en-US" sz="2400" dirty="0"/>
              <a:t> </a:t>
            </a:r>
            <a:r>
              <a:rPr lang="en-US" sz="2400" dirty="0" err="1"/>
              <a:t>свои</a:t>
            </a:r>
            <a:r>
              <a:rPr lang="en-US" sz="2400" dirty="0"/>
              <a:t> </a:t>
            </a:r>
            <a:r>
              <a:rPr lang="en-US" sz="2400" dirty="0" err="1"/>
              <a:t>работы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научно</a:t>
            </a:r>
            <a:r>
              <a:rPr lang="en-US" sz="2400" dirty="0"/>
              <a:t>- </a:t>
            </a:r>
            <a:r>
              <a:rPr lang="en-US" sz="2400" dirty="0" err="1"/>
              <a:t>практических</a:t>
            </a:r>
            <a:r>
              <a:rPr lang="en-US" sz="2400" dirty="0"/>
              <a:t> </a:t>
            </a:r>
            <a:r>
              <a:rPr lang="en-US" sz="2400" dirty="0" err="1"/>
              <a:t>конференциях</a:t>
            </a:r>
            <a:r>
              <a:rPr lang="en-US" sz="24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2A7801FC-4FD1-48D7-BF67-9821C980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0327" y="6370808"/>
            <a:ext cx="412935" cy="309460"/>
          </a:xfrm>
        </p:spPr>
        <p:txBody>
          <a:bodyPr/>
          <a:lstStyle/>
          <a:p>
            <a:pPr algn="ctr" defTabSz="457200"/>
            <a:r>
              <a:rPr lang="ru-RU" dirty="0">
                <a:solidFill>
                  <a:srgbClr val="003399"/>
                </a:solidFill>
                <a:latin typeface="Helvetica"/>
                <a:cs typeface="Helvetica"/>
              </a:rPr>
              <a:t>11</a:t>
            </a:r>
            <a:endParaRPr lang="en-US" dirty="0">
              <a:solidFill>
                <a:srgbClr val="00339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0" name="Straight Connector 6">
            <a:extLst>
              <a:ext uri="{FF2B5EF4-FFF2-40B4-BE49-F238E27FC236}">
                <a16:creationId xmlns:a16="http://schemas.microsoft.com/office/drawing/2014/main" id="{94E35393-A6ED-4CD6-8048-DD0A8C932819}"/>
              </a:ext>
            </a:extLst>
          </p:cNvPr>
          <p:cNvCxnSpPr/>
          <p:nvPr/>
        </p:nvCxnSpPr>
        <p:spPr>
          <a:xfrm>
            <a:off x="755576" y="6520458"/>
            <a:ext cx="544251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8">
            <a:extLst>
              <a:ext uri="{FF2B5EF4-FFF2-40B4-BE49-F238E27FC236}">
                <a16:creationId xmlns:a16="http://schemas.microsoft.com/office/drawing/2014/main" id="{1ED22EA9-3E47-48C8-BE27-8AFD87FE6943}"/>
              </a:ext>
            </a:extLst>
          </p:cNvPr>
          <p:cNvCxnSpPr/>
          <p:nvPr/>
        </p:nvCxnSpPr>
        <p:spPr>
          <a:xfrm>
            <a:off x="755576" y="6597352"/>
            <a:ext cx="5442512" cy="0"/>
          </a:xfrm>
          <a:prstGeom prst="line">
            <a:avLst/>
          </a:prstGeom>
          <a:ln w="38100" cmpd="sng">
            <a:solidFill>
              <a:srgbClr val="00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6F7BD97B-8E11-4BB3-85EB-BC20740FB4F0}"/>
              </a:ext>
            </a:extLst>
          </p:cNvPr>
          <p:cNvCxnSpPr/>
          <p:nvPr/>
        </p:nvCxnSpPr>
        <p:spPr>
          <a:xfrm>
            <a:off x="-1198" y="6597352"/>
            <a:ext cx="331015" cy="0"/>
          </a:xfrm>
          <a:prstGeom prst="line">
            <a:avLst/>
          </a:prstGeom>
          <a:ln w="38100" cmpd="sng">
            <a:solidFill>
              <a:srgbClr val="00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4">
            <a:extLst>
              <a:ext uri="{FF2B5EF4-FFF2-40B4-BE49-F238E27FC236}">
                <a16:creationId xmlns:a16="http://schemas.microsoft.com/office/drawing/2014/main" id="{696DCC98-4636-467E-A39A-2D475F321203}"/>
              </a:ext>
            </a:extLst>
          </p:cNvPr>
          <p:cNvCxnSpPr/>
          <p:nvPr/>
        </p:nvCxnSpPr>
        <p:spPr>
          <a:xfrm>
            <a:off x="0" y="6509041"/>
            <a:ext cx="33101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0">
            <a:extLst>
              <a:ext uri="{FF2B5EF4-FFF2-40B4-BE49-F238E27FC236}">
                <a16:creationId xmlns:a16="http://schemas.microsoft.com/office/drawing/2014/main" id="{17A00129-B4A3-4117-8752-1C7B6F18068D}"/>
              </a:ext>
            </a:extLst>
          </p:cNvPr>
          <p:cNvCxnSpPr/>
          <p:nvPr/>
        </p:nvCxnSpPr>
        <p:spPr>
          <a:xfrm>
            <a:off x="755576" y="6525344"/>
            <a:ext cx="5442512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1">
            <a:extLst>
              <a:ext uri="{FF2B5EF4-FFF2-40B4-BE49-F238E27FC236}">
                <a16:creationId xmlns:a16="http://schemas.microsoft.com/office/drawing/2014/main" id="{0434B368-F822-430F-94D0-AFFE467E395F}"/>
              </a:ext>
            </a:extLst>
          </p:cNvPr>
          <p:cNvCxnSpPr/>
          <p:nvPr/>
        </p:nvCxnSpPr>
        <p:spPr>
          <a:xfrm>
            <a:off x="0" y="6509041"/>
            <a:ext cx="331015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3">
            <a:extLst>
              <a:ext uri="{FF2B5EF4-FFF2-40B4-BE49-F238E27FC236}">
                <a16:creationId xmlns:a16="http://schemas.microsoft.com/office/drawing/2014/main" id="{2AE0789E-BF86-4780-91CB-7E49786CD2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300438"/>
            <a:ext cx="2411146" cy="44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77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внутренний, пол, человек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F340324B-32C9-4DAE-88EF-915C24F122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0" b="15980"/>
          <a:stretch/>
        </p:blipFill>
        <p:spPr>
          <a:xfrm>
            <a:off x="20" y="10"/>
            <a:ext cx="4571980" cy="34289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4E048D-8597-4A85-8F7C-1391E5A12B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777" r="-1" b="39222"/>
          <a:stretch/>
        </p:blipFill>
        <p:spPr>
          <a:xfrm>
            <a:off x="4572000" y="10"/>
            <a:ext cx="4572000" cy="3428990"/>
          </a:xfrm>
          <a:prstGeom prst="rect">
            <a:avLst/>
          </a:prstGeom>
        </p:spPr>
      </p:pic>
      <p:pic>
        <p:nvPicPr>
          <p:cNvPr id="8" name="Рисунок 7" descr="Изображение выглядит как внутренний, беспорядочный, загроможденный&#10;&#10;Автоматически созданное описание">
            <a:extLst>
              <a:ext uri="{FF2B5EF4-FFF2-40B4-BE49-F238E27FC236}">
                <a16:creationId xmlns:a16="http://schemas.microsoft.com/office/drawing/2014/main" id="{5FD75A2C-C76A-44F6-B045-D5E61E8EC1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r="53254"/>
          <a:stretch/>
        </p:blipFill>
        <p:spPr>
          <a:xfrm rot="5400000">
            <a:off x="571500" y="2857500"/>
            <a:ext cx="3429000" cy="4572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58AA6E-60FF-47F0-990B-9FDE03618F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437" r="1" b="1"/>
          <a:stretch/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885915" y="2164437"/>
            <a:ext cx="3372170" cy="25291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447277" y="1835459"/>
            <a:ext cx="4249446" cy="3187083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45CC0-A735-4088-BA9A-FD6B2CEEB81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313984" y="2948796"/>
            <a:ext cx="2824350" cy="11590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kern="1200" dirty="0" err="1">
                <a:solidFill>
                  <a:srgbClr val="080808"/>
                </a:solidFill>
                <a:latin typeface="+mn-lt"/>
                <a:ea typeface="+mn-ea"/>
                <a:cs typeface="+mn-cs"/>
              </a:rPr>
              <a:t>Лаборатория</a:t>
            </a:r>
            <a:r>
              <a:rPr lang="en-US" sz="28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+mn-lt"/>
                <a:ea typeface="+mn-ea"/>
                <a:cs typeface="+mn-cs"/>
              </a:rPr>
              <a:t>экстемпорального</a:t>
            </a:r>
            <a:r>
              <a:rPr lang="en-US" sz="28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+mn-lt"/>
                <a:ea typeface="+mn-ea"/>
                <a:cs typeface="+mn-cs"/>
              </a:rPr>
              <a:t>изготовления</a:t>
            </a:r>
            <a:r>
              <a:rPr lang="en-US" sz="2800" kern="1200" dirty="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+mn-lt"/>
                <a:ea typeface="+mn-ea"/>
                <a:cs typeface="+mn-cs"/>
              </a:rPr>
              <a:t>лекарств</a:t>
            </a:r>
            <a:endParaRPr lang="en-US" sz="2800" kern="1200" dirty="0">
              <a:solidFill>
                <a:srgbClr val="08080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4863E3B-10A9-4AC1-B2B4-7F00DD7B10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87824" y="1782996"/>
            <a:ext cx="2713713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4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947 ФГСН </a:t>
            </a:r>
          </a:p>
        </p:txBody>
      </p:sp>
    </p:spTree>
    <p:extLst>
      <p:ext uri="{BB962C8B-B14F-4D97-AF65-F5344CB8AC3E}">
        <p14:creationId xmlns:p14="http://schemas.microsoft.com/office/powerpoint/2010/main" val="3092714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D7E4C9F-7EC2-4C52-9146-0E1435CC2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AE47AB1B-3EFE-41D5-AEED-4BD0387540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17" b="1"/>
          <a:stretch/>
        </p:blipFill>
        <p:spPr>
          <a:xfrm rot="5400000">
            <a:off x="-497764" y="497769"/>
            <a:ext cx="3937609" cy="29420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920A33-8D35-41BA-BCD2-A94BB22864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573"/>
          <a:stretch/>
        </p:blipFill>
        <p:spPr>
          <a:xfrm>
            <a:off x="3098724" y="10"/>
            <a:ext cx="2942082" cy="3937599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677BBB0-8A66-4619-B31B-5097655C5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338" y="4215384"/>
            <a:ext cx="5606359" cy="209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0E048-4768-4AAF-97F4-3D050B364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93" y="4462819"/>
            <a:ext cx="2152263" cy="1608383"/>
          </a:xfrm>
        </p:spPr>
        <p:txBody>
          <a:bodyPr>
            <a:normAutofit/>
          </a:bodyPr>
          <a:lstStyle/>
          <a:p>
            <a:r>
              <a:rPr lang="ru-RU" sz="2100"/>
              <a:t>946 ФГСН </a:t>
            </a:r>
          </a:p>
        </p:txBody>
      </p:sp>
      <p:pic>
        <p:nvPicPr>
          <p:cNvPr id="9" name="Рисунок 8" descr="Изображение выглядит как внутренний, открыть, рабочий стол&#10;&#10;Автоматически созданное описание">
            <a:extLst>
              <a:ext uri="{FF2B5EF4-FFF2-40B4-BE49-F238E27FC236}">
                <a16:creationId xmlns:a16="http://schemas.microsoft.com/office/drawing/2014/main" id="{B0FCB9A2-DD7B-4AE7-A91E-689FA7792B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32" b="2"/>
          <a:stretch/>
        </p:blipFill>
        <p:spPr>
          <a:xfrm rot="5400000">
            <a:off x="5701920" y="495529"/>
            <a:ext cx="3937609" cy="29465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B56C437-7CF8-4D2B-8C62-6F9CEA561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491151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8F414E-1A16-495F-8EF5-F55A420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11332" y="5255514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23015E-7239-4546-A765-BA5314B2F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709" y="4464872"/>
            <a:ext cx="3125519" cy="1608383"/>
          </a:xfrm>
        </p:spPr>
        <p:txBody>
          <a:bodyPr anchor="ctr">
            <a:normAutofit fontScale="92500" lnSpcReduction="20000"/>
          </a:bodyPr>
          <a:lstStyle/>
          <a:p>
            <a:r>
              <a:rPr lang="ru-RU" sz="3000" dirty="0"/>
              <a:t>Лаборатория промышленного производства лекарств</a:t>
            </a:r>
          </a:p>
          <a:p>
            <a:endParaRPr lang="ru-RU" sz="15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F3DED1-F641-462C-A438-D3ECF9893C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710" b="9641"/>
          <a:stretch/>
        </p:blipFill>
        <p:spPr>
          <a:xfrm>
            <a:off x="6201918" y="4160171"/>
            <a:ext cx="2942082" cy="2149184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63018A9-BD53-4075-B7CB-B8A6600ED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9817" y="6309355"/>
            <a:ext cx="425759" cy="360753"/>
          </a:xfrm>
        </p:spPr>
        <p:txBody>
          <a:bodyPr/>
          <a:lstStyle/>
          <a:p>
            <a:pPr algn="ctr" defTabSz="457200"/>
            <a:r>
              <a:rPr lang="ru-RU" dirty="0">
                <a:solidFill>
                  <a:srgbClr val="003399"/>
                </a:solidFill>
                <a:latin typeface="Helvetica"/>
                <a:cs typeface="Helvetica"/>
              </a:rPr>
              <a:t>13</a:t>
            </a:r>
            <a:endParaRPr lang="en-US" dirty="0">
              <a:solidFill>
                <a:srgbClr val="00339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3" name="Straight Connector 6">
            <a:extLst>
              <a:ext uri="{FF2B5EF4-FFF2-40B4-BE49-F238E27FC236}">
                <a16:creationId xmlns:a16="http://schemas.microsoft.com/office/drawing/2014/main" id="{08980FA2-553E-4543-86A7-43730500F2E9}"/>
              </a:ext>
            </a:extLst>
          </p:cNvPr>
          <p:cNvCxnSpPr/>
          <p:nvPr/>
        </p:nvCxnSpPr>
        <p:spPr>
          <a:xfrm>
            <a:off x="755576" y="6520458"/>
            <a:ext cx="544251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">
            <a:extLst>
              <a:ext uri="{FF2B5EF4-FFF2-40B4-BE49-F238E27FC236}">
                <a16:creationId xmlns:a16="http://schemas.microsoft.com/office/drawing/2014/main" id="{B8653B41-7378-4E22-9A7C-325F861078BE}"/>
              </a:ext>
            </a:extLst>
          </p:cNvPr>
          <p:cNvCxnSpPr/>
          <p:nvPr/>
        </p:nvCxnSpPr>
        <p:spPr>
          <a:xfrm>
            <a:off x="755576" y="6597352"/>
            <a:ext cx="5442512" cy="0"/>
          </a:xfrm>
          <a:prstGeom prst="line">
            <a:avLst/>
          </a:prstGeom>
          <a:ln w="38100" cmpd="sng">
            <a:solidFill>
              <a:srgbClr val="00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id="{FBD454D6-EAB6-4B06-9D50-7232B0081741}"/>
              </a:ext>
            </a:extLst>
          </p:cNvPr>
          <p:cNvCxnSpPr/>
          <p:nvPr/>
        </p:nvCxnSpPr>
        <p:spPr>
          <a:xfrm>
            <a:off x="-1198" y="6597352"/>
            <a:ext cx="331015" cy="0"/>
          </a:xfrm>
          <a:prstGeom prst="line">
            <a:avLst/>
          </a:prstGeom>
          <a:ln w="38100" cmpd="sng">
            <a:solidFill>
              <a:srgbClr val="00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id="{72C3589F-0379-452E-869D-5CEB9696BFC3}"/>
              </a:ext>
            </a:extLst>
          </p:cNvPr>
          <p:cNvCxnSpPr/>
          <p:nvPr/>
        </p:nvCxnSpPr>
        <p:spPr>
          <a:xfrm>
            <a:off x="0" y="6509041"/>
            <a:ext cx="33101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0">
            <a:extLst>
              <a:ext uri="{FF2B5EF4-FFF2-40B4-BE49-F238E27FC236}">
                <a16:creationId xmlns:a16="http://schemas.microsoft.com/office/drawing/2014/main" id="{DB746FF8-DF79-4793-9B48-E22F8E04A714}"/>
              </a:ext>
            </a:extLst>
          </p:cNvPr>
          <p:cNvCxnSpPr/>
          <p:nvPr/>
        </p:nvCxnSpPr>
        <p:spPr>
          <a:xfrm>
            <a:off x="755576" y="6525344"/>
            <a:ext cx="5442512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1">
            <a:extLst>
              <a:ext uri="{FF2B5EF4-FFF2-40B4-BE49-F238E27FC236}">
                <a16:creationId xmlns:a16="http://schemas.microsoft.com/office/drawing/2014/main" id="{93FD7672-2074-4D8C-BE68-00DE149D449B}"/>
              </a:ext>
            </a:extLst>
          </p:cNvPr>
          <p:cNvCxnSpPr/>
          <p:nvPr/>
        </p:nvCxnSpPr>
        <p:spPr>
          <a:xfrm>
            <a:off x="0" y="6509041"/>
            <a:ext cx="331015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231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3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F7D4E721-162E-42A8-A788-F2492E6F41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3" r="-2" b="-2"/>
          <a:stretch/>
        </p:blipFill>
        <p:spPr>
          <a:xfrm rot="5400000">
            <a:off x="6081431" y="1273396"/>
            <a:ext cx="3976819" cy="1741412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4B5CEDAD-CDF0-4C8D-B2E1-EA8520ABFD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3" r="16665" b="-2"/>
          <a:stretch/>
        </p:blipFill>
        <p:spPr>
          <a:xfrm>
            <a:off x="5340046" y="155695"/>
            <a:ext cx="1735929" cy="3976817"/>
          </a:xfrm>
          <a:prstGeom prst="rect">
            <a:avLst/>
          </a:prstGeom>
        </p:spPr>
      </p:pic>
      <p:pic>
        <p:nvPicPr>
          <p:cNvPr id="3" name="Рисунок 2" descr="Изображение выглядит как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D82D417D-B4A9-4497-A4D4-F1DE977F56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20" b="2"/>
          <a:stretch/>
        </p:blipFill>
        <p:spPr>
          <a:xfrm rot="5400000">
            <a:off x="69536" y="2875414"/>
            <a:ext cx="3184727" cy="286710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внутренний, стена, пол, окно&#10;&#10;Автоматически созданное описание">
            <a:extLst>
              <a:ext uri="{FF2B5EF4-FFF2-40B4-BE49-F238E27FC236}">
                <a16:creationId xmlns:a16="http://schemas.microsoft.com/office/drawing/2014/main" id="{B37D5A35-4E49-4645-88E8-BA18F1093F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5"/>
          <a:stretch/>
        </p:blipFill>
        <p:spPr>
          <a:xfrm>
            <a:off x="199658" y="155693"/>
            <a:ext cx="3945172" cy="2405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9DA6051-BC9E-4233-A99A-9A5F8B219021}"/>
              </a:ext>
            </a:extLst>
          </p:cNvPr>
          <p:cNvSpPr txBox="1"/>
          <p:nvPr/>
        </p:nvSpPr>
        <p:spPr>
          <a:xfrm>
            <a:off x="5868144" y="4790545"/>
            <a:ext cx="2860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Лаборатория</a:t>
            </a:r>
          </a:p>
          <a:p>
            <a:pPr algn="ctr"/>
            <a:r>
              <a:rPr lang="ru-RU" sz="2400" dirty="0"/>
              <a:t> Биомедицинской технологии</a:t>
            </a:r>
          </a:p>
        </p:txBody>
      </p:sp>
      <p:pic>
        <p:nvPicPr>
          <p:cNvPr id="8" name="Рисунок 7" descr="Изображение выглядит как холодильник, шкафчик, открыть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71167D29-01F6-49CF-8896-8BB76D81142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0"/>
          <a:stretch/>
        </p:blipFill>
        <p:spPr>
          <a:xfrm>
            <a:off x="2884707" y="2563425"/>
            <a:ext cx="2867107" cy="2418281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300438"/>
            <a:ext cx="2411146" cy="440040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6238A25A-A805-4047-A737-3A69D61F7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9817" y="6370808"/>
            <a:ext cx="425759" cy="226544"/>
          </a:xfrm>
        </p:spPr>
        <p:txBody>
          <a:bodyPr/>
          <a:lstStyle/>
          <a:p>
            <a:pPr algn="ctr" defTabSz="457200"/>
            <a:r>
              <a:rPr lang="ru-RU" dirty="0">
                <a:solidFill>
                  <a:srgbClr val="003399"/>
                </a:solidFill>
                <a:latin typeface="Helvetica"/>
                <a:cs typeface="Helvetica"/>
              </a:rPr>
              <a:t>14</a:t>
            </a:r>
            <a:endParaRPr lang="en-US" dirty="0">
              <a:solidFill>
                <a:srgbClr val="00339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1" name="Straight Connector 6">
            <a:extLst>
              <a:ext uri="{FF2B5EF4-FFF2-40B4-BE49-F238E27FC236}">
                <a16:creationId xmlns:a16="http://schemas.microsoft.com/office/drawing/2014/main" id="{ADCF393D-1C4B-4C44-B60D-3CA520BAC953}"/>
              </a:ext>
            </a:extLst>
          </p:cNvPr>
          <p:cNvCxnSpPr/>
          <p:nvPr/>
        </p:nvCxnSpPr>
        <p:spPr>
          <a:xfrm>
            <a:off x="755576" y="6520458"/>
            <a:ext cx="544251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8">
            <a:extLst>
              <a:ext uri="{FF2B5EF4-FFF2-40B4-BE49-F238E27FC236}">
                <a16:creationId xmlns:a16="http://schemas.microsoft.com/office/drawing/2014/main" id="{934F76C0-5C24-41DD-B5F7-FB5CD862F597}"/>
              </a:ext>
            </a:extLst>
          </p:cNvPr>
          <p:cNvCxnSpPr/>
          <p:nvPr/>
        </p:nvCxnSpPr>
        <p:spPr>
          <a:xfrm>
            <a:off x="755576" y="6597352"/>
            <a:ext cx="5442512" cy="0"/>
          </a:xfrm>
          <a:prstGeom prst="line">
            <a:avLst/>
          </a:prstGeom>
          <a:ln w="38100" cmpd="sng">
            <a:solidFill>
              <a:srgbClr val="00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D886B0E7-0577-4F2B-9045-34FE8130B306}"/>
              </a:ext>
            </a:extLst>
          </p:cNvPr>
          <p:cNvCxnSpPr/>
          <p:nvPr/>
        </p:nvCxnSpPr>
        <p:spPr>
          <a:xfrm>
            <a:off x="-1198" y="6597352"/>
            <a:ext cx="331015" cy="0"/>
          </a:xfrm>
          <a:prstGeom prst="line">
            <a:avLst/>
          </a:prstGeom>
          <a:ln w="38100" cmpd="sng">
            <a:solidFill>
              <a:srgbClr val="00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4">
            <a:extLst>
              <a:ext uri="{FF2B5EF4-FFF2-40B4-BE49-F238E27FC236}">
                <a16:creationId xmlns:a16="http://schemas.microsoft.com/office/drawing/2014/main" id="{4218AF3D-BEF4-48C6-B8B6-3CE6AA138A3B}"/>
              </a:ext>
            </a:extLst>
          </p:cNvPr>
          <p:cNvCxnSpPr/>
          <p:nvPr/>
        </p:nvCxnSpPr>
        <p:spPr>
          <a:xfrm>
            <a:off x="0" y="6509041"/>
            <a:ext cx="33101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0">
            <a:extLst>
              <a:ext uri="{FF2B5EF4-FFF2-40B4-BE49-F238E27FC236}">
                <a16:creationId xmlns:a16="http://schemas.microsoft.com/office/drawing/2014/main" id="{12DD4461-227B-4687-9585-914DC76673F9}"/>
              </a:ext>
            </a:extLst>
          </p:cNvPr>
          <p:cNvCxnSpPr/>
          <p:nvPr/>
        </p:nvCxnSpPr>
        <p:spPr>
          <a:xfrm>
            <a:off x="755576" y="6525344"/>
            <a:ext cx="5442512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1">
            <a:extLst>
              <a:ext uri="{FF2B5EF4-FFF2-40B4-BE49-F238E27FC236}">
                <a16:creationId xmlns:a16="http://schemas.microsoft.com/office/drawing/2014/main" id="{A1685B02-FB62-4F60-9C0C-586FBD30BBB3}"/>
              </a:ext>
            </a:extLst>
          </p:cNvPr>
          <p:cNvCxnSpPr/>
          <p:nvPr/>
        </p:nvCxnSpPr>
        <p:spPr>
          <a:xfrm>
            <a:off x="0" y="6509041"/>
            <a:ext cx="331015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12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300438"/>
            <a:ext cx="2411146" cy="4400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4703" y="476672"/>
            <a:ext cx="845981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err="1"/>
              <a:t>Контактные</a:t>
            </a:r>
            <a:r>
              <a:rPr lang="en-US" sz="7200" dirty="0"/>
              <a:t> </a:t>
            </a:r>
            <a:r>
              <a:rPr lang="en-US" sz="7200" dirty="0" err="1"/>
              <a:t>лица</a:t>
            </a:r>
            <a:r>
              <a:rPr lang="en-US" sz="7200" dirty="0"/>
              <a:t>:</a:t>
            </a:r>
            <a:br>
              <a:rPr lang="ru-RU" sz="4400" dirty="0"/>
            </a:b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Суслина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Николаевна - 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.фарм.н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доцент, заведующая кафедрой общей фармацевтической и биомедицинской технологии, ответственная за работу с аспирантами.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/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suslina-sn@rudn.ru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</a:p>
          <a:p>
            <a:endParaRPr lang="ru-RU" sz="2800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2D93439-C6BA-4044-8722-17F338674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7598" y="6451698"/>
            <a:ext cx="410810" cy="288780"/>
          </a:xfrm>
        </p:spPr>
        <p:txBody>
          <a:bodyPr/>
          <a:lstStyle/>
          <a:p>
            <a:pPr algn="ctr" defTabSz="457200"/>
            <a:r>
              <a:rPr lang="ru-RU" dirty="0">
                <a:solidFill>
                  <a:srgbClr val="003399"/>
                </a:solidFill>
                <a:latin typeface="Helvetica"/>
                <a:cs typeface="Helvetica"/>
              </a:rPr>
              <a:t>15</a:t>
            </a:r>
            <a:endParaRPr lang="en-US" dirty="0">
              <a:solidFill>
                <a:srgbClr val="00339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6" name="Straight Connector 6">
            <a:extLst>
              <a:ext uri="{FF2B5EF4-FFF2-40B4-BE49-F238E27FC236}">
                <a16:creationId xmlns:a16="http://schemas.microsoft.com/office/drawing/2014/main" id="{0740E70F-D3D0-4C06-8A1F-29A4F84D4511}"/>
              </a:ext>
            </a:extLst>
          </p:cNvPr>
          <p:cNvCxnSpPr>
            <a:cxnSpLocks/>
          </p:cNvCxnSpPr>
          <p:nvPr/>
        </p:nvCxnSpPr>
        <p:spPr>
          <a:xfrm>
            <a:off x="720262" y="6520458"/>
            <a:ext cx="398316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8">
            <a:extLst>
              <a:ext uri="{FF2B5EF4-FFF2-40B4-BE49-F238E27FC236}">
                <a16:creationId xmlns:a16="http://schemas.microsoft.com/office/drawing/2014/main" id="{78C7CF89-DE9D-4FB5-B152-9E20943824CB}"/>
              </a:ext>
            </a:extLst>
          </p:cNvPr>
          <p:cNvCxnSpPr>
            <a:cxnSpLocks/>
          </p:cNvCxnSpPr>
          <p:nvPr/>
        </p:nvCxnSpPr>
        <p:spPr>
          <a:xfrm>
            <a:off x="720262" y="6597352"/>
            <a:ext cx="3983166" cy="0"/>
          </a:xfrm>
          <a:prstGeom prst="line">
            <a:avLst/>
          </a:prstGeom>
          <a:ln w="38100" cmpd="sng">
            <a:solidFill>
              <a:srgbClr val="00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D0509B9E-7833-4CA0-8483-CA82E8B5D952}"/>
              </a:ext>
            </a:extLst>
          </p:cNvPr>
          <p:cNvCxnSpPr>
            <a:cxnSpLocks/>
          </p:cNvCxnSpPr>
          <p:nvPr/>
        </p:nvCxnSpPr>
        <p:spPr>
          <a:xfrm>
            <a:off x="-36512" y="6597352"/>
            <a:ext cx="242257" cy="0"/>
          </a:xfrm>
          <a:prstGeom prst="line">
            <a:avLst/>
          </a:prstGeom>
          <a:ln w="38100" cmpd="sng">
            <a:solidFill>
              <a:srgbClr val="00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id="{27752133-6B85-4DB8-BC91-0E9420F5EC18}"/>
              </a:ext>
            </a:extLst>
          </p:cNvPr>
          <p:cNvCxnSpPr>
            <a:cxnSpLocks/>
          </p:cNvCxnSpPr>
          <p:nvPr/>
        </p:nvCxnSpPr>
        <p:spPr>
          <a:xfrm>
            <a:off x="-35314" y="6509041"/>
            <a:ext cx="24225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25F19D8C-D284-44D0-8C45-6382F05B2613}"/>
              </a:ext>
            </a:extLst>
          </p:cNvPr>
          <p:cNvCxnSpPr>
            <a:cxnSpLocks/>
          </p:cNvCxnSpPr>
          <p:nvPr/>
        </p:nvCxnSpPr>
        <p:spPr>
          <a:xfrm>
            <a:off x="720262" y="6525344"/>
            <a:ext cx="3983166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8BD905C3-79A2-47A1-B781-27E21DF7CAE6}"/>
              </a:ext>
            </a:extLst>
          </p:cNvPr>
          <p:cNvCxnSpPr>
            <a:cxnSpLocks/>
          </p:cNvCxnSpPr>
          <p:nvPr/>
        </p:nvCxnSpPr>
        <p:spPr>
          <a:xfrm>
            <a:off x="-35314" y="6509041"/>
            <a:ext cx="242257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56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0F366-B3E2-4106-9F5F-E9FBDA28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12737"/>
            <a:ext cx="3275137" cy="2452687"/>
          </a:xfrm>
        </p:spPr>
        <p:txBody>
          <a:bodyPr anchor="ctr">
            <a:noAutofit/>
          </a:bodyPr>
          <a:lstStyle/>
          <a:p>
            <a:r>
              <a:rPr lang="ru-RU" sz="4000" b="1" dirty="0"/>
              <a:t>Форма обучения в аспирантуре</a:t>
            </a:r>
          </a:p>
        </p:txBody>
      </p:sp>
      <p:pic>
        <p:nvPicPr>
          <p:cNvPr id="5" name="Рисунок 4" descr="Крупный план невскрытых блистеров с таблетками">
            <a:extLst>
              <a:ext uri="{FF2B5EF4-FFF2-40B4-BE49-F238E27FC236}">
                <a16:creationId xmlns:a16="http://schemas.microsoft.com/office/drawing/2014/main" id="{15B6F5DD-2523-4135-BFBF-8162674FF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1" b="19141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57BA78D-94A2-4286-9734-148A795C7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944" y="3861048"/>
            <a:ext cx="5614060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4000" dirty="0"/>
              <a:t>Очная (3 года):</a:t>
            </a:r>
          </a:p>
          <a:p>
            <a:r>
              <a:rPr lang="ru-RU" sz="4000" dirty="0"/>
              <a:t>Бюджет </a:t>
            </a:r>
          </a:p>
          <a:p>
            <a:r>
              <a:rPr lang="ru-RU" sz="4000" dirty="0"/>
              <a:t>Контракт 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670C3E3B-2665-479B-ADFD-30F952CC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087" y="6370808"/>
            <a:ext cx="209735" cy="299300"/>
          </a:xfrm>
        </p:spPr>
        <p:txBody>
          <a:bodyPr/>
          <a:lstStyle/>
          <a:p>
            <a:pPr algn="ctr" defTabSz="457200"/>
            <a:r>
              <a:rPr lang="ru-RU" dirty="0">
                <a:solidFill>
                  <a:srgbClr val="0033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US" dirty="0">
              <a:solidFill>
                <a:srgbClr val="00339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4" name="Straight Connector 6">
            <a:extLst>
              <a:ext uri="{FF2B5EF4-FFF2-40B4-BE49-F238E27FC236}">
                <a16:creationId xmlns:a16="http://schemas.microsoft.com/office/drawing/2014/main" id="{E75B517E-3852-4913-932C-85D46F5D8DB2}"/>
              </a:ext>
            </a:extLst>
          </p:cNvPr>
          <p:cNvCxnSpPr/>
          <p:nvPr/>
        </p:nvCxnSpPr>
        <p:spPr>
          <a:xfrm>
            <a:off x="755576" y="6520458"/>
            <a:ext cx="544251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">
            <a:extLst>
              <a:ext uri="{FF2B5EF4-FFF2-40B4-BE49-F238E27FC236}">
                <a16:creationId xmlns:a16="http://schemas.microsoft.com/office/drawing/2014/main" id="{D97077C3-4DF4-4E9F-B36F-8EB5B8F69F6C}"/>
              </a:ext>
            </a:extLst>
          </p:cNvPr>
          <p:cNvCxnSpPr/>
          <p:nvPr/>
        </p:nvCxnSpPr>
        <p:spPr>
          <a:xfrm>
            <a:off x="755576" y="6597352"/>
            <a:ext cx="5442512" cy="0"/>
          </a:xfrm>
          <a:prstGeom prst="line">
            <a:avLst/>
          </a:prstGeom>
          <a:ln w="38100" cmpd="sng">
            <a:solidFill>
              <a:srgbClr val="00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3">
            <a:extLst>
              <a:ext uri="{FF2B5EF4-FFF2-40B4-BE49-F238E27FC236}">
                <a16:creationId xmlns:a16="http://schemas.microsoft.com/office/drawing/2014/main" id="{8F3AD77F-018A-4700-9503-173AA9A40188}"/>
              </a:ext>
            </a:extLst>
          </p:cNvPr>
          <p:cNvCxnSpPr/>
          <p:nvPr/>
        </p:nvCxnSpPr>
        <p:spPr>
          <a:xfrm>
            <a:off x="-1198" y="6597352"/>
            <a:ext cx="331015" cy="0"/>
          </a:xfrm>
          <a:prstGeom prst="line">
            <a:avLst/>
          </a:prstGeom>
          <a:ln w="38100" cmpd="sng">
            <a:solidFill>
              <a:srgbClr val="00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4">
            <a:extLst>
              <a:ext uri="{FF2B5EF4-FFF2-40B4-BE49-F238E27FC236}">
                <a16:creationId xmlns:a16="http://schemas.microsoft.com/office/drawing/2014/main" id="{64FFEE66-6257-420B-9F4B-9E47F37FF8A8}"/>
              </a:ext>
            </a:extLst>
          </p:cNvPr>
          <p:cNvCxnSpPr/>
          <p:nvPr/>
        </p:nvCxnSpPr>
        <p:spPr>
          <a:xfrm>
            <a:off x="0" y="6509041"/>
            <a:ext cx="33101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8F05A151-8F76-4D84-A237-9B53C63C0F03}"/>
              </a:ext>
            </a:extLst>
          </p:cNvPr>
          <p:cNvCxnSpPr/>
          <p:nvPr/>
        </p:nvCxnSpPr>
        <p:spPr>
          <a:xfrm>
            <a:off x="755576" y="6525344"/>
            <a:ext cx="5442512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1">
            <a:extLst>
              <a:ext uri="{FF2B5EF4-FFF2-40B4-BE49-F238E27FC236}">
                <a16:creationId xmlns:a16="http://schemas.microsoft.com/office/drawing/2014/main" id="{EC627FC5-9D97-4F68-BD92-5F0B95BD18AE}"/>
              </a:ext>
            </a:extLst>
          </p:cNvPr>
          <p:cNvCxnSpPr/>
          <p:nvPr/>
        </p:nvCxnSpPr>
        <p:spPr>
          <a:xfrm>
            <a:off x="0" y="6509041"/>
            <a:ext cx="331015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extLst>
              <a:ext uri="{FF2B5EF4-FFF2-40B4-BE49-F238E27FC236}">
                <a16:creationId xmlns:a16="http://schemas.microsoft.com/office/drawing/2014/main" id="{E1879CFB-3934-418C-9DBC-0FFFD544F2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300438"/>
            <a:ext cx="2411146" cy="44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61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локнот и карандаш на столе">
            <a:extLst>
              <a:ext uri="{FF2B5EF4-FFF2-40B4-BE49-F238E27FC236}">
                <a16:creationId xmlns:a16="http://schemas.microsoft.com/office/drawing/2014/main" id="{B83BEFBF-1F19-423C-B64D-35FEC4711A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85" name="Rectangle 2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7404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D12F41-7082-4E90-BFDE-081B63C0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92" y="321734"/>
            <a:ext cx="5942707" cy="1135737"/>
          </a:xfrm>
        </p:spPr>
        <p:txBody>
          <a:bodyPr>
            <a:noAutofit/>
          </a:bodyPr>
          <a:lstStyle/>
          <a:p>
            <a:r>
              <a:rPr lang="ru-RU" sz="4000" b="1" dirty="0"/>
              <a:t>Как будет проходить вступительный экзамен?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CECFCF-59F7-4DA9-8A8D-519EF5E69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782981"/>
            <a:ext cx="5614804" cy="4515820"/>
          </a:xfrm>
        </p:spPr>
        <p:txBody>
          <a:bodyPr>
            <a:normAutofit/>
          </a:bodyPr>
          <a:lstStyle/>
          <a:p>
            <a:r>
              <a:rPr lang="ru-RU" sz="2000" dirty="0"/>
              <a:t>Экзаменационный билет содержит 4 вопроса</a:t>
            </a:r>
          </a:p>
          <a:p>
            <a:r>
              <a:rPr lang="ru-RU" sz="2000" dirty="0"/>
              <a:t>Максимальная оценка 100 баллов (по 25 на каждый вопрос)</a:t>
            </a:r>
          </a:p>
          <a:p>
            <a:r>
              <a:rPr lang="ru-RU" sz="2000" dirty="0"/>
              <a:t>Развернутый письменный ответ должен:</a:t>
            </a:r>
          </a:p>
          <a:p>
            <a:pPr lvl="1"/>
            <a:r>
              <a:rPr lang="ru-RU" sz="1600" dirty="0"/>
              <a:t>быть  четко, логично и понятно изложен, не содержать грамматических ошибок</a:t>
            </a:r>
          </a:p>
          <a:p>
            <a:pPr lvl="1"/>
            <a:r>
              <a:rPr lang="ru-RU" sz="1600" dirty="0"/>
              <a:t>соответствовать поставленному вопросу, </a:t>
            </a:r>
          </a:p>
          <a:p>
            <a:pPr lvl="1"/>
            <a:r>
              <a:rPr lang="ru-RU" sz="1600" dirty="0"/>
              <a:t>при необходимости содержать ссылки на актуальные нормативные документы </a:t>
            </a:r>
          </a:p>
          <a:p>
            <a:pPr lvl="1"/>
            <a:r>
              <a:rPr lang="ru-RU" sz="1600" dirty="0"/>
              <a:t>сопровождать примерами систематизированные и обобщенные принципы и классификации</a:t>
            </a:r>
          </a:p>
          <a:p>
            <a:r>
              <a:rPr lang="ru-RU" sz="2000" dirty="0"/>
              <a:t>Время ответа 60 минут</a:t>
            </a:r>
          </a:p>
          <a:p>
            <a:pPr marL="0" indent="0">
              <a:buNone/>
            </a:pPr>
            <a:endParaRPr lang="ru-RU" sz="1700" dirty="0"/>
          </a:p>
        </p:txBody>
      </p:sp>
      <p:grpSp>
        <p:nvGrpSpPr>
          <p:cNvPr id="86" name="Group 26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42340" y="713128"/>
            <a:ext cx="801649" cy="2126625"/>
            <a:chOff x="10918968" y="713127"/>
            <a:chExt cx="1273032" cy="2532832"/>
          </a:xfrm>
        </p:grpSpPr>
        <p:sp>
          <p:nvSpPr>
            <p:cNvPr id="87" name="Rectangle 27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3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6">
            <a:extLst>
              <a:ext uri="{FF2B5EF4-FFF2-40B4-BE49-F238E27FC236}">
                <a16:creationId xmlns:a16="http://schemas.microsoft.com/office/drawing/2014/main" id="{D2B975A8-7D42-44E2-A2F6-4E812CE0BCE1}"/>
              </a:ext>
            </a:extLst>
          </p:cNvPr>
          <p:cNvCxnSpPr/>
          <p:nvPr/>
        </p:nvCxnSpPr>
        <p:spPr>
          <a:xfrm>
            <a:off x="755576" y="6520458"/>
            <a:ext cx="544251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">
            <a:extLst>
              <a:ext uri="{FF2B5EF4-FFF2-40B4-BE49-F238E27FC236}">
                <a16:creationId xmlns:a16="http://schemas.microsoft.com/office/drawing/2014/main" id="{76B8ABE7-9BFC-4979-9AA6-728E3DA7B7F2}"/>
              </a:ext>
            </a:extLst>
          </p:cNvPr>
          <p:cNvCxnSpPr/>
          <p:nvPr/>
        </p:nvCxnSpPr>
        <p:spPr>
          <a:xfrm>
            <a:off x="755576" y="6597352"/>
            <a:ext cx="5442512" cy="0"/>
          </a:xfrm>
          <a:prstGeom prst="line">
            <a:avLst/>
          </a:prstGeom>
          <a:ln w="38100" cmpd="sng">
            <a:solidFill>
              <a:srgbClr val="00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13">
            <a:extLst>
              <a:ext uri="{FF2B5EF4-FFF2-40B4-BE49-F238E27FC236}">
                <a16:creationId xmlns:a16="http://schemas.microsoft.com/office/drawing/2014/main" id="{A6D88CFD-C46C-44FE-BA4E-3FE1276BE2D1}"/>
              </a:ext>
            </a:extLst>
          </p:cNvPr>
          <p:cNvCxnSpPr/>
          <p:nvPr/>
        </p:nvCxnSpPr>
        <p:spPr>
          <a:xfrm>
            <a:off x="-1198" y="6597352"/>
            <a:ext cx="331015" cy="0"/>
          </a:xfrm>
          <a:prstGeom prst="line">
            <a:avLst/>
          </a:prstGeom>
          <a:ln w="38100" cmpd="sng">
            <a:solidFill>
              <a:srgbClr val="00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14">
            <a:extLst>
              <a:ext uri="{FF2B5EF4-FFF2-40B4-BE49-F238E27FC236}">
                <a16:creationId xmlns:a16="http://schemas.microsoft.com/office/drawing/2014/main" id="{638D06F8-8FBF-4F1B-82EF-C4A1C196BF19}"/>
              </a:ext>
            </a:extLst>
          </p:cNvPr>
          <p:cNvCxnSpPr/>
          <p:nvPr/>
        </p:nvCxnSpPr>
        <p:spPr>
          <a:xfrm>
            <a:off x="0" y="6509041"/>
            <a:ext cx="33101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10">
            <a:extLst>
              <a:ext uri="{FF2B5EF4-FFF2-40B4-BE49-F238E27FC236}">
                <a16:creationId xmlns:a16="http://schemas.microsoft.com/office/drawing/2014/main" id="{A1B31814-4588-4508-A029-5600F2963798}"/>
              </a:ext>
            </a:extLst>
          </p:cNvPr>
          <p:cNvCxnSpPr/>
          <p:nvPr/>
        </p:nvCxnSpPr>
        <p:spPr>
          <a:xfrm>
            <a:off x="755576" y="6525344"/>
            <a:ext cx="5442512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11">
            <a:extLst>
              <a:ext uri="{FF2B5EF4-FFF2-40B4-BE49-F238E27FC236}">
                <a16:creationId xmlns:a16="http://schemas.microsoft.com/office/drawing/2014/main" id="{0E14D8AF-8571-4FC3-9EC8-1D29976362E5}"/>
              </a:ext>
            </a:extLst>
          </p:cNvPr>
          <p:cNvCxnSpPr/>
          <p:nvPr/>
        </p:nvCxnSpPr>
        <p:spPr>
          <a:xfrm>
            <a:off x="0" y="6509041"/>
            <a:ext cx="331015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Slide Number Placeholder 4">
            <a:extLst>
              <a:ext uri="{FF2B5EF4-FFF2-40B4-BE49-F238E27FC236}">
                <a16:creationId xmlns:a16="http://schemas.microsoft.com/office/drawing/2014/main" id="{F9BC38B3-718B-4275-B7FC-3799A537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087" y="6370808"/>
            <a:ext cx="209735" cy="299300"/>
          </a:xfrm>
        </p:spPr>
        <p:txBody>
          <a:bodyPr/>
          <a:lstStyle/>
          <a:p>
            <a:pPr algn="ctr" defTabSz="457200"/>
            <a:r>
              <a:rPr lang="ru-RU" dirty="0">
                <a:solidFill>
                  <a:srgbClr val="0033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endParaRPr lang="en-US" dirty="0">
              <a:solidFill>
                <a:srgbClr val="00339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4" name="Picture 3">
            <a:extLst>
              <a:ext uri="{FF2B5EF4-FFF2-40B4-BE49-F238E27FC236}">
                <a16:creationId xmlns:a16="http://schemas.microsoft.com/office/drawing/2014/main" id="{E3602D6D-04BA-474E-8509-FC44C7F526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300438"/>
            <a:ext cx="2411146" cy="44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9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9" name="Picture 2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E77B4-96C3-4629-BDA6-C4EEFC540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872" y="110691"/>
            <a:ext cx="5577550" cy="165357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b="1" dirty="0">
                <a:solidFill>
                  <a:srgbClr val="000000"/>
                </a:solidFill>
              </a:rPr>
              <a:t>Выбор темы исследования и научного руководителя</a:t>
            </a:r>
            <a:endParaRPr lang="ru-RU" sz="4000" dirty="0">
              <a:solidFill>
                <a:srgbClr val="000000"/>
              </a:solidFill>
            </a:endParaRPr>
          </a:p>
        </p:txBody>
      </p:sp>
      <p:sp>
        <p:nvSpPr>
          <p:cNvPr id="2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Рисунок 4" descr="Стопка книг для жесткого обнаружения без заголовков на хребет">
            <a:extLst>
              <a:ext uri="{FF2B5EF4-FFF2-40B4-BE49-F238E27FC236}">
                <a16:creationId xmlns:a16="http://schemas.microsoft.com/office/drawing/2014/main" id="{3FFB67C5-B306-4413-B02B-989F47A38F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8" r="2867" b="1"/>
          <a:stretch/>
        </p:blipFill>
        <p:spPr>
          <a:xfrm>
            <a:off x="20" y="1351210"/>
            <a:ext cx="4180350" cy="4375387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64E1F57-03FC-4204-A658-9994CC595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0062" y="1836271"/>
            <a:ext cx="4933918" cy="4464167"/>
          </a:xfrm>
        </p:spPr>
        <p:txBody>
          <a:bodyPr anchor="ctr">
            <a:noAutofit/>
          </a:bodyPr>
          <a:lstStyle/>
          <a:p>
            <a:r>
              <a:rPr lang="ru-RU" sz="2000" dirty="0">
                <a:solidFill>
                  <a:srgbClr val="000000"/>
                </a:solidFill>
              </a:rPr>
              <a:t>Аспиранту необходимо заранее определиться с областью  научного исследования и выяснить, соответствуют ли предполагаемые объекты и методология научным интересам и возможностям кафедры</a:t>
            </a:r>
          </a:p>
          <a:p>
            <a:r>
              <a:rPr lang="ru-RU" sz="2000" dirty="0">
                <a:solidFill>
                  <a:srgbClr val="000000"/>
                </a:solidFill>
              </a:rPr>
              <a:t> Аспиранту назначают руководителя, научные интересы которого совпадают с тематикой аспиранта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При выборе темы научной работы, следует ознакомиться с паспортом научной специальность Промышленная фармация и технология получения лекарств (слайды 5 и 6)</a:t>
            </a:r>
          </a:p>
          <a:p>
            <a:endParaRPr lang="ru-RU" sz="2000" dirty="0">
              <a:solidFill>
                <a:srgbClr val="000000"/>
              </a:solidFill>
            </a:endParaRPr>
          </a:p>
        </p:txBody>
      </p:sp>
      <p:cxnSp>
        <p:nvCxnSpPr>
          <p:cNvPr id="17" name="Straight Connector 6">
            <a:extLst>
              <a:ext uri="{FF2B5EF4-FFF2-40B4-BE49-F238E27FC236}">
                <a16:creationId xmlns:a16="http://schemas.microsoft.com/office/drawing/2014/main" id="{65A7EAD9-36A7-45C1-854A-1D0C1A392DB2}"/>
              </a:ext>
            </a:extLst>
          </p:cNvPr>
          <p:cNvCxnSpPr/>
          <p:nvPr/>
        </p:nvCxnSpPr>
        <p:spPr>
          <a:xfrm>
            <a:off x="755576" y="6520458"/>
            <a:ext cx="544251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8">
            <a:extLst>
              <a:ext uri="{FF2B5EF4-FFF2-40B4-BE49-F238E27FC236}">
                <a16:creationId xmlns:a16="http://schemas.microsoft.com/office/drawing/2014/main" id="{CEF8B6FA-FD03-4F88-9E88-8CDFB197588F}"/>
              </a:ext>
            </a:extLst>
          </p:cNvPr>
          <p:cNvCxnSpPr/>
          <p:nvPr/>
        </p:nvCxnSpPr>
        <p:spPr>
          <a:xfrm>
            <a:off x="755576" y="6597352"/>
            <a:ext cx="5442512" cy="0"/>
          </a:xfrm>
          <a:prstGeom prst="line">
            <a:avLst/>
          </a:prstGeom>
          <a:ln w="38100" cmpd="sng">
            <a:solidFill>
              <a:srgbClr val="00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>
            <a:extLst>
              <a:ext uri="{FF2B5EF4-FFF2-40B4-BE49-F238E27FC236}">
                <a16:creationId xmlns:a16="http://schemas.microsoft.com/office/drawing/2014/main" id="{608B8AC9-514C-4F3B-8C45-1E7E999E1BC1}"/>
              </a:ext>
            </a:extLst>
          </p:cNvPr>
          <p:cNvCxnSpPr/>
          <p:nvPr/>
        </p:nvCxnSpPr>
        <p:spPr>
          <a:xfrm>
            <a:off x="-1198" y="6597352"/>
            <a:ext cx="331015" cy="0"/>
          </a:xfrm>
          <a:prstGeom prst="line">
            <a:avLst/>
          </a:prstGeom>
          <a:ln w="38100" cmpd="sng">
            <a:solidFill>
              <a:srgbClr val="00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4">
            <a:extLst>
              <a:ext uri="{FF2B5EF4-FFF2-40B4-BE49-F238E27FC236}">
                <a16:creationId xmlns:a16="http://schemas.microsoft.com/office/drawing/2014/main" id="{3802C75E-7F2F-4295-910D-4628E3594FB6}"/>
              </a:ext>
            </a:extLst>
          </p:cNvPr>
          <p:cNvCxnSpPr/>
          <p:nvPr/>
        </p:nvCxnSpPr>
        <p:spPr>
          <a:xfrm>
            <a:off x="0" y="6509041"/>
            <a:ext cx="33101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0">
            <a:extLst>
              <a:ext uri="{FF2B5EF4-FFF2-40B4-BE49-F238E27FC236}">
                <a16:creationId xmlns:a16="http://schemas.microsoft.com/office/drawing/2014/main" id="{D7AD5068-1ED3-4630-998F-6A150B441738}"/>
              </a:ext>
            </a:extLst>
          </p:cNvPr>
          <p:cNvCxnSpPr/>
          <p:nvPr/>
        </p:nvCxnSpPr>
        <p:spPr>
          <a:xfrm>
            <a:off x="755576" y="6525344"/>
            <a:ext cx="5442512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1">
            <a:extLst>
              <a:ext uri="{FF2B5EF4-FFF2-40B4-BE49-F238E27FC236}">
                <a16:creationId xmlns:a16="http://schemas.microsoft.com/office/drawing/2014/main" id="{1E8FE307-1A94-4393-A9B3-74E85163E757}"/>
              </a:ext>
            </a:extLst>
          </p:cNvPr>
          <p:cNvCxnSpPr/>
          <p:nvPr/>
        </p:nvCxnSpPr>
        <p:spPr>
          <a:xfrm>
            <a:off x="0" y="6509041"/>
            <a:ext cx="331015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id="{2588CB86-B749-409A-B05D-476D624D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087" y="6370808"/>
            <a:ext cx="209735" cy="299300"/>
          </a:xfrm>
        </p:spPr>
        <p:txBody>
          <a:bodyPr/>
          <a:lstStyle/>
          <a:p>
            <a:pPr algn="ctr" defTabSz="457200"/>
            <a:r>
              <a:rPr lang="ru-RU" dirty="0">
                <a:solidFill>
                  <a:srgbClr val="0033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endParaRPr lang="en-US" dirty="0">
              <a:solidFill>
                <a:srgbClr val="00339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id="{B15630A9-6106-4791-882B-3D675455E4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300438"/>
            <a:ext cx="2411146" cy="44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98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76A4D-33D2-4E86-A725-E5F06C80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952" y="116632"/>
            <a:ext cx="8229600" cy="2007096"/>
          </a:xfrm>
        </p:spPr>
        <p:txBody>
          <a:bodyPr>
            <a:noAutofit/>
          </a:bodyPr>
          <a:lstStyle/>
          <a:p>
            <a:r>
              <a:rPr lang="ru-RU" sz="1800" dirty="0"/>
              <a:t>Область науки: 3. Медицинские науки</a:t>
            </a:r>
            <a:br>
              <a:rPr lang="ru-RU" sz="1800" dirty="0"/>
            </a:br>
            <a:r>
              <a:rPr lang="ru-RU" sz="1800" dirty="0"/>
              <a:t>Группа научных специальностей: </a:t>
            </a:r>
            <a:r>
              <a:rPr lang="ru-RU" sz="1800" b="1" dirty="0">
                <a:solidFill>
                  <a:srgbClr val="7030A0"/>
                </a:solidFill>
              </a:rPr>
              <a:t>3.4. Фармацевтические науки</a:t>
            </a:r>
            <a:br>
              <a:rPr lang="ru-RU" sz="1800" dirty="0"/>
            </a:br>
            <a:r>
              <a:rPr lang="ru-RU" sz="1800" dirty="0"/>
              <a:t>Наименование отраслей наук, по которым присуждаются ученые степени: Фармацевтические науки</a:t>
            </a:r>
            <a:br>
              <a:rPr lang="ru-RU" sz="1800" dirty="0"/>
            </a:br>
            <a:r>
              <a:rPr lang="ru-RU" sz="1800" dirty="0"/>
              <a:t>Шифр и наименование научной специальности: </a:t>
            </a:r>
            <a:r>
              <a:rPr lang="ru-RU" sz="1800" b="1" dirty="0">
                <a:solidFill>
                  <a:srgbClr val="7030A0"/>
                </a:solidFill>
              </a:rPr>
              <a:t>3.4.1. Промышленная фармация и технология получения лекарств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4F3124-1526-4A88-8A71-AC4F99FD2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84" y="2263479"/>
            <a:ext cx="8229600" cy="45945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Направления исследований:</a:t>
            </a:r>
          </a:p>
          <a:p>
            <a:pPr marL="0" indent="0">
              <a:buNone/>
            </a:pPr>
            <a:r>
              <a:rPr lang="ru-RU" sz="1800" dirty="0"/>
              <a:t>1. Решение задач в области обращения лекарственных средств, обеспечивающих соблюдение надлежащих практик. Разработка инструментов, методов и подходов к оценке безопасности, эффективности и качества лекарственных средств.</a:t>
            </a:r>
          </a:p>
          <a:p>
            <a:pPr marL="0" indent="0">
              <a:buNone/>
            </a:pPr>
            <a:r>
              <a:rPr lang="ru-RU" sz="1800" dirty="0"/>
              <a:t>2. Проектирование и разработка технологий получения фармацевтических субстанций и лекарственных форм, утилизация производственных отходов с учетом экологической направленности.</a:t>
            </a:r>
          </a:p>
          <a:p>
            <a:pPr marL="0" indent="0">
              <a:buNone/>
            </a:pPr>
            <a:r>
              <a:rPr lang="ru-RU" sz="1800" dirty="0"/>
              <a:t>Стандартизация и валидация процессов и методик, продуктов и материалов.</a:t>
            </a:r>
          </a:p>
          <a:p>
            <a:pPr marL="0" indent="0">
              <a:buNone/>
            </a:pPr>
            <a:r>
              <a:rPr lang="ru-RU" sz="1800" dirty="0"/>
              <a:t>Оптимизация организационных и технологических процессов при разработке и получении лекарственных средств.</a:t>
            </a:r>
          </a:p>
          <a:p>
            <a:pPr marL="0" indent="0">
              <a:buNone/>
            </a:pPr>
            <a:r>
              <a:rPr lang="ru-RU" sz="1800" dirty="0"/>
              <a:t>3. Исследование биофармацевтических аспектов в технологии получения лекарственных средств, их дизайн и изучение фармацевтических факторов, влияющих на биодоступность. Разработка и валидация </a:t>
            </a:r>
            <a:r>
              <a:rPr lang="ru-RU" sz="1800" dirty="0" err="1"/>
              <a:t>бионалитических</a:t>
            </a:r>
            <a:r>
              <a:rPr lang="ru-RU" sz="1800" dirty="0"/>
              <a:t> методик. Исследование стабильности лекарственных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1195112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E1C9202-1075-46BE-9059-4531B45DB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77840"/>
            <a:ext cx="8784976" cy="655272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800" dirty="0"/>
              <a:t>4. Организация фармацевтической разработки. Трансфер (перенос) фармацевтических технологий и аналитических методик из научных лабораторий в промышленное производство.</a:t>
            </a:r>
          </a:p>
          <a:p>
            <a:pPr marL="0" indent="0">
              <a:buNone/>
            </a:pPr>
            <a:r>
              <a:rPr lang="ru-RU" sz="3800" dirty="0"/>
              <a:t>5. Изучение несовместимости лекарственных средств и разработка методов их устранения. Совершенствование технологии малосерийного получения лекарственных средств.</a:t>
            </a:r>
          </a:p>
          <a:p>
            <a:pPr marL="0" indent="0">
              <a:buNone/>
            </a:pPr>
            <a:r>
              <a:rPr lang="ru-RU" sz="3800" dirty="0"/>
              <a:t>6. Разработка основ проектирования и функционирования  промышленных производств, исследовательских лабораторий, фармацевтических организаций.</a:t>
            </a:r>
          </a:p>
          <a:p>
            <a:pPr marL="0" indent="0">
              <a:buNone/>
            </a:pPr>
            <a:r>
              <a:rPr lang="ru-RU" sz="3800" dirty="0"/>
              <a:t>7. Разработка и совершенствование научных, методологических и практических принципов систем качества. Управление рисками лекарственных средств, аудиты систем качества.</a:t>
            </a:r>
          </a:p>
          <a:p>
            <a:pPr marL="0" indent="0">
              <a:buNone/>
            </a:pPr>
            <a:r>
              <a:rPr lang="ru-RU" sz="3800" dirty="0"/>
              <a:t>8. Изучение, разработка и внедрение информационных технологий, систем интеллектуального анализа данных для моделирования, скрининга, прогнозирования, мониторинга и оптимизации научно-исследовательских и производственных процессов и материалов. Системы сбора и анализа массивов данных, документального обеспечения процессов. Цифровизация процессов, искусственный интеллект, нейросети, дополненная и виртуальная реальность и другие «сквозные» технологии в фармации.</a:t>
            </a:r>
          </a:p>
          <a:p>
            <a:pPr marL="0" indent="0">
              <a:buNone/>
            </a:pPr>
            <a:r>
              <a:rPr lang="ru-RU" sz="3800" dirty="0"/>
              <a:t>9. Разработка теоретических, методических и организационных аспектов национальных политик в области производства и обращения лекарственных средств.</a:t>
            </a:r>
          </a:p>
          <a:p>
            <a:pPr marL="0" indent="0">
              <a:buNone/>
            </a:pPr>
            <a:r>
              <a:rPr lang="ru-RU" sz="3800" dirty="0"/>
              <a:t>10. Исследование профессиональных групп в области обращения лекарственных средств, проблем профессиональной подготовки и повышения квалификации для устойчивого научно-технологического развития фармацевтической отрасли.</a:t>
            </a:r>
          </a:p>
          <a:p>
            <a:pPr marL="0" indent="0">
              <a:buNone/>
            </a:pPr>
            <a:r>
              <a:rPr lang="ru-RU" sz="3800" b="1" dirty="0"/>
              <a:t>Смежные специальности </a:t>
            </a:r>
            <a:r>
              <a:rPr lang="ru-RU" sz="3800" dirty="0"/>
              <a:t>(в рамках группы научной специальности) 1 :</a:t>
            </a:r>
          </a:p>
          <a:p>
            <a:pPr marL="0" indent="0">
              <a:buNone/>
            </a:pPr>
            <a:r>
              <a:rPr lang="ru-RU" sz="3800" dirty="0"/>
              <a:t>1.4.3 Органическая химия; 1.4.7. Высокомолекулярные соединения; 1.4.9. Биоорганическая химия; 1.4.16. Медицинская химия; 1.5.6. Биотехнология; 3.3.4. Токсикология; 3.3.6. Фармакология, клиническая фармакология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463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300438"/>
            <a:ext cx="2411146" cy="4400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6851" y="188640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Bahnschrift Condensed" panose="020B0502040204020203" pitchFamily="34" charset="0"/>
              </a:rPr>
              <a:t>Организация учебного процесса</a:t>
            </a:r>
          </a:p>
        </p:txBody>
      </p:sp>
      <p:graphicFrame>
        <p:nvGraphicFramePr>
          <p:cNvPr id="16" name="Объект 2">
            <a:extLst>
              <a:ext uri="{FF2B5EF4-FFF2-40B4-BE49-F238E27FC236}">
                <a16:creationId xmlns:a16="http://schemas.microsoft.com/office/drawing/2014/main" id="{2781EF35-548D-4625-9E3D-B908B88CB8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508060"/>
              </p:ext>
            </p:extLst>
          </p:nvPr>
        </p:nvGraphicFramePr>
        <p:xfrm>
          <a:off x="636691" y="395785"/>
          <a:ext cx="7870618" cy="5899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1235C29E-D9A2-47E6-97C3-E53308FB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087" y="6370808"/>
            <a:ext cx="209735" cy="299300"/>
          </a:xfrm>
        </p:spPr>
        <p:txBody>
          <a:bodyPr/>
          <a:lstStyle/>
          <a:p>
            <a:pPr algn="ctr" defTabSz="457200"/>
            <a:r>
              <a:rPr lang="ru-RU" dirty="0">
                <a:solidFill>
                  <a:srgbClr val="0033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</a:p>
        </p:txBody>
      </p:sp>
      <p:cxnSp>
        <p:nvCxnSpPr>
          <p:cNvPr id="25" name="Straight Connector 6">
            <a:extLst>
              <a:ext uri="{FF2B5EF4-FFF2-40B4-BE49-F238E27FC236}">
                <a16:creationId xmlns:a16="http://schemas.microsoft.com/office/drawing/2014/main" id="{5B6E5F2E-2A79-4FA3-A4D1-6B802E43E65B}"/>
              </a:ext>
            </a:extLst>
          </p:cNvPr>
          <p:cNvCxnSpPr/>
          <p:nvPr/>
        </p:nvCxnSpPr>
        <p:spPr>
          <a:xfrm>
            <a:off x="755576" y="6520458"/>
            <a:ext cx="544251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8">
            <a:extLst>
              <a:ext uri="{FF2B5EF4-FFF2-40B4-BE49-F238E27FC236}">
                <a16:creationId xmlns:a16="http://schemas.microsoft.com/office/drawing/2014/main" id="{7507C551-5AAE-4D7F-88F1-6AB931718742}"/>
              </a:ext>
            </a:extLst>
          </p:cNvPr>
          <p:cNvCxnSpPr/>
          <p:nvPr/>
        </p:nvCxnSpPr>
        <p:spPr>
          <a:xfrm>
            <a:off x="755576" y="6597352"/>
            <a:ext cx="5442512" cy="0"/>
          </a:xfrm>
          <a:prstGeom prst="line">
            <a:avLst/>
          </a:prstGeom>
          <a:ln w="38100" cmpd="sng">
            <a:solidFill>
              <a:srgbClr val="00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3">
            <a:extLst>
              <a:ext uri="{FF2B5EF4-FFF2-40B4-BE49-F238E27FC236}">
                <a16:creationId xmlns:a16="http://schemas.microsoft.com/office/drawing/2014/main" id="{9111006E-7687-4BF8-A52B-DF950E61D654}"/>
              </a:ext>
            </a:extLst>
          </p:cNvPr>
          <p:cNvCxnSpPr/>
          <p:nvPr/>
        </p:nvCxnSpPr>
        <p:spPr>
          <a:xfrm>
            <a:off x="-1198" y="6597352"/>
            <a:ext cx="331015" cy="0"/>
          </a:xfrm>
          <a:prstGeom prst="line">
            <a:avLst/>
          </a:prstGeom>
          <a:ln w="38100" cmpd="sng">
            <a:solidFill>
              <a:srgbClr val="00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4">
            <a:extLst>
              <a:ext uri="{FF2B5EF4-FFF2-40B4-BE49-F238E27FC236}">
                <a16:creationId xmlns:a16="http://schemas.microsoft.com/office/drawing/2014/main" id="{3FFCB6AD-FD45-48BE-B26A-86373BCAA981}"/>
              </a:ext>
            </a:extLst>
          </p:cNvPr>
          <p:cNvCxnSpPr/>
          <p:nvPr/>
        </p:nvCxnSpPr>
        <p:spPr>
          <a:xfrm>
            <a:off x="0" y="6509041"/>
            <a:ext cx="33101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0">
            <a:extLst>
              <a:ext uri="{FF2B5EF4-FFF2-40B4-BE49-F238E27FC236}">
                <a16:creationId xmlns:a16="http://schemas.microsoft.com/office/drawing/2014/main" id="{CC56D28B-C27C-4FA3-9051-4CABEFE853EA}"/>
              </a:ext>
            </a:extLst>
          </p:cNvPr>
          <p:cNvCxnSpPr/>
          <p:nvPr/>
        </p:nvCxnSpPr>
        <p:spPr>
          <a:xfrm>
            <a:off x="755576" y="6525344"/>
            <a:ext cx="5442512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1">
            <a:extLst>
              <a:ext uri="{FF2B5EF4-FFF2-40B4-BE49-F238E27FC236}">
                <a16:creationId xmlns:a16="http://schemas.microsoft.com/office/drawing/2014/main" id="{99C542F9-6376-477D-89F6-C916E21A4BE1}"/>
              </a:ext>
            </a:extLst>
          </p:cNvPr>
          <p:cNvCxnSpPr/>
          <p:nvPr/>
        </p:nvCxnSpPr>
        <p:spPr>
          <a:xfrm>
            <a:off x="0" y="6509041"/>
            <a:ext cx="331015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21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lowchart: Document 47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8650" y="171162"/>
            <a:ext cx="2130136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 год обучения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BC41AF8-9CB0-4B2C-B38D-4EAC486D8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611209"/>
              </p:ext>
            </p:extLst>
          </p:nvPr>
        </p:nvGraphicFramePr>
        <p:xfrm>
          <a:off x="2555775" y="12615"/>
          <a:ext cx="6588223" cy="6435834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98729">
                  <a:extLst>
                    <a:ext uri="{9D8B030D-6E8A-4147-A177-3AD203B41FA5}">
                      <a16:colId xmlns:a16="http://schemas.microsoft.com/office/drawing/2014/main" val="3521410386"/>
                    </a:ext>
                  </a:extLst>
                </a:gridCol>
                <a:gridCol w="2043399">
                  <a:extLst>
                    <a:ext uri="{9D8B030D-6E8A-4147-A177-3AD203B41FA5}">
                      <a16:colId xmlns:a16="http://schemas.microsoft.com/office/drawing/2014/main" val="3216353498"/>
                    </a:ext>
                  </a:extLst>
                </a:gridCol>
                <a:gridCol w="4146095">
                  <a:extLst>
                    <a:ext uri="{9D8B030D-6E8A-4147-A177-3AD203B41FA5}">
                      <a16:colId xmlns:a16="http://schemas.microsoft.com/office/drawing/2014/main" val="2254544104"/>
                    </a:ext>
                  </a:extLst>
                </a:gridCol>
              </a:tblGrid>
              <a:tr h="937901">
                <a:tc>
                  <a:txBody>
                    <a:bodyPr/>
                    <a:lstStyle/>
                    <a:p>
                      <a:r>
                        <a:rPr lang="ru-RU" sz="1800" b="0" cap="none" spc="60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1800" b="0" cap="none" spc="6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95" marR="63395" marT="84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cap="none" spc="60" dirty="0">
                          <a:solidFill>
                            <a:schemeClr val="bg1"/>
                          </a:solidFill>
                          <a:effectLst/>
                        </a:rPr>
                        <a:t>Дисциплины учебного плана (на кафедре)</a:t>
                      </a:r>
                      <a:endParaRPr lang="ru-RU" sz="1800" b="0" cap="none" spc="6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95" marR="63395" marT="84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cap="none" spc="60" dirty="0">
                          <a:solidFill>
                            <a:schemeClr val="bg1"/>
                          </a:solidFill>
                          <a:effectLst/>
                        </a:rPr>
                        <a:t>Форма отчетности</a:t>
                      </a:r>
                      <a:endParaRPr lang="ru-RU" sz="1800" b="0" cap="none" spc="6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95" marR="63395" marT="84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879141"/>
                  </a:ext>
                </a:extLst>
              </a:tr>
              <a:tr h="1221415">
                <a:tc>
                  <a:txBody>
                    <a:bodyPr/>
                    <a:lstStyle/>
                    <a:p>
                      <a:r>
                        <a:rPr lang="ru-RU" sz="1800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8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95" marR="63395" marT="84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cap="none" spc="0">
                          <a:solidFill>
                            <a:schemeClr val="tx1"/>
                          </a:solidFill>
                          <a:effectLst/>
                        </a:rPr>
                        <a:t>Методология научных исследований</a:t>
                      </a:r>
                      <a:endParaRPr lang="ru-RU" sz="18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95" marR="63395" marT="84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cap="none" spc="0" dirty="0">
                          <a:solidFill>
                            <a:schemeClr val="tx1"/>
                          </a:solidFill>
                          <a:effectLst/>
                        </a:rPr>
                        <a:t>План диссертационной работы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cap="none" spc="0" dirty="0">
                          <a:solidFill>
                            <a:schemeClr val="tx1"/>
                          </a:solidFill>
                          <a:effectLst/>
                        </a:rPr>
                        <a:t>Презентация и доклад на заседании кафедры по утверждению темы диссертации</a:t>
                      </a:r>
                      <a:endParaRPr lang="ru-RU" sz="18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95" marR="63395" marT="84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582201"/>
                  </a:ext>
                </a:extLst>
              </a:tr>
              <a:tr h="1446302">
                <a:tc>
                  <a:txBody>
                    <a:bodyPr/>
                    <a:lstStyle/>
                    <a:p>
                      <a:r>
                        <a:rPr lang="ru-RU" sz="1800" cap="none" spc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8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95" marR="63395" marT="84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cap="none" spc="0" dirty="0" err="1">
                          <a:solidFill>
                            <a:schemeClr val="tx1"/>
                          </a:solidFill>
                          <a:effectLst/>
                        </a:rPr>
                        <a:t>Биофармация</a:t>
                      </a:r>
                      <a:endParaRPr lang="ru-RU" sz="18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95" marR="63395" marT="84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cap="none" spc="0" dirty="0">
                          <a:solidFill>
                            <a:schemeClr val="tx1"/>
                          </a:solidFill>
                          <a:effectLst/>
                        </a:rPr>
                        <a:t>Биофармацевтическая характеристика разрабатываемых лекарственных форм (препаратов, ЛРС) – разделы обзора литературы (глава 1)</a:t>
                      </a:r>
                      <a:endParaRPr lang="ru-RU" sz="18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95" marR="63395" marT="84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611483"/>
                  </a:ext>
                </a:extLst>
              </a:tr>
              <a:tr h="387386">
                <a:tc gridSpan="3">
                  <a:txBody>
                    <a:bodyPr/>
                    <a:lstStyle/>
                    <a:p>
                      <a:r>
                        <a:rPr lang="ru-RU" sz="1800" cap="none" spc="0" dirty="0">
                          <a:solidFill>
                            <a:schemeClr val="tx1"/>
                          </a:solidFill>
                          <a:effectLst/>
                        </a:rPr>
                        <a:t> Практики </a:t>
                      </a:r>
                      <a:endParaRPr lang="ru-RU" sz="18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395" marR="63395" marT="84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700" cap="none" spc="0" dirty="0">
                          <a:solidFill>
                            <a:schemeClr val="tx1"/>
                          </a:solidFill>
                          <a:effectLst/>
                        </a:rPr>
                        <a:t>Практики</a:t>
                      </a:r>
                      <a:endParaRPr lang="ru-RU" sz="17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95" marR="63395" marT="84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642755"/>
                  </a:ext>
                </a:extLst>
              </a:tr>
              <a:tr h="937901">
                <a:tc>
                  <a:txBody>
                    <a:bodyPr/>
                    <a:lstStyle/>
                    <a:p>
                      <a:r>
                        <a:rPr lang="ru-RU" sz="1800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8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95" marR="63395" marT="84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cap="none" spc="0" dirty="0">
                          <a:solidFill>
                            <a:schemeClr val="tx1"/>
                          </a:solidFill>
                          <a:effectLst/>
                        </a:rPr>
                        <a:t>Научно-исследовательская практика</a:t>
                      </a:r>
                      <a:endParaRPr lang="ru-RU" sz="18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95" marR="63395" marT="84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cap="none" spc="0" dirty="0">
                          <a:solidFill>
                            <a:schemeClr val="tx1"/>
                          </a:solidFill>
                          <a:effectLst/>
                        </a:rPr>
                        <a:t>Дневник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cap="none" spc="0" dirty="0">
                          <a:solidFill>
                            <a:schemeClr val="tx1"/>
                          </a:solidFill>
                          <a:effectLst/>
                        </a:rPr>
                        <a:t>Разделы 2 главы «</a:t>
                      </a:r>
                      <a:r>
                        <a:rPr lang="ru-RU" sz="1800" cap="none" spc="0" dirty="0" err="1">
                          <a:solidFill>
                            <a:schemeClr val="tx1"/>
                          </a:solidFill>
                          <a:effectLst/>
                        </a:rPr>
                        <a:t>Матриалы</a:t>
                      </a:r>
                      <a:r>
                        <a:rPr lang="ru-RU" sz="1800" cap="none" spc="0" dirty="0">
                          <a:solidFill>
                            <a:schemeClr val="tx1"/>
                          </a:solidFill>
                          <a:effectLst/>
                        </a:rPr>
                        <a:t> и методы»</a:t>
                      </a:r>
                    </a:p>
                  </a:txBody>
                  <a:tcPr marL="63395" marR="63395" marT="84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673065"/>
                  </a:ext>
                </a:extLst>
              </a:tr>
              <a:tr h="1504929">
                <a:tc>
                  <a:txBody>
                    <a:bodyPr/>
                    <a:lstStyle/>
                    <a:p>
                      <a:r>
                        <a:rPr lang="ru-RU" sz="1800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8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95" marR="63395" marT="84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cap="none" spc="0" dirty="0">
                          <a:solidFill>
                            <a:schemeClr val="tx1"/>
                          </a:solidFill>
                          <a:effectLst/>
                        </a:rPr>
                        <a:t>Научные исследования</a:t>
                      </a:r>
                      <a:endParaRPr lang="ru-RU" sz="18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395" marR="63395" marT="84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cap="none" spc="0" dirty="0">
                          <a:solidFill>
                            <a:schemeClr val="tx1"/>
                          </a:solidFill>
                          <a:effectLst/>
                        </a:rPr>
                        <a:t>Отчет (разделы 3 главы диссертации)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cap="none" spc="0" dirty="0">
                          <a:solidFill>
                            <a:schemeClr val="tx1"/>
                          </a:solidFill>
                          <a:effectLst/>
                        </a:rPr>
                        <a:t>Презентация и доклад на заседании кафедры по аттестации за 1й год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Участие с докладом на конференции молодых ученых (не менее 2)</a:t>
                      </a:r>
                    </a:p>
                  </a:txBody>
                  <a:tcPr marL="63395" marR="63395" marT="845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606636"/>
                  </a:ext>
                </a:extLst>
              </a:tr>
            </a:tbl>
          </a:graphicData>
        </a:graphic>
      </p:graphicFrame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id="{F8CAF084-04C6-4427-9A65-DD4065C37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087" y="6419969"/>
            <a:ext cx="209735" cy="299300"/>
          </a:xfrm>
        </p:spPr>
        <p:txBody>
          <a:bodyPr/>
          <a:lstStyle/>
          <a:p>
            <a:pPr algn="ctr" defTabSz="457200"/>
            <a:r>
              <a:rPr lang="ru-RU" dirty="0">
                <a:solidFill>
                  <a:srgbClr val="0033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</a:p>
        </p:txBody>
      </p:sp>
      <p:cxnSp>
        <p:nvCxnSpPr>
          <p:cNvPr id="40" name="Straight Connector 6">
            <a:extLst>
              <a:ext uri="{FF2B5EF4-FFF2-40B4-BE49-F238E27FC236}">
                <a16:creationId xmlns:a16="http://schemas.microsoft.com/office/drawing/2014/main" id="{399FC338-93D3-4568-BA3F-4A1A63CAAB2E}"/>
              </a:ext>
            </a:extLst>
          </p:cNvPr>
          <p:cNvCxnSpPr/>
          <p:nvPr/>
        </p:nvCxnSpPr>
        <p:spPr>
          <a:xfrm>
            <a:off x="755576" y="6520458"/>
            <a:ext cx="544251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8">
            <a:extLst>
              <a:ext uri="{FF2B5EF4-FFF2-40B4-BE49-F238E27FC236}">
                <a16:creationId xmlns:a16="http://schemas.microsoft.com/office/drawing/2014/main" id="{4107C76D-2D56-472B-AD7C-C765B10C95C7}"/>
              </a:ext>
            </a:extLst>
          </p:cNvPr>
          <p:cNvCxnSpPr/>
          <p:nvPr/>
        </p:nvCxnSpPr>
        <p:spPr>
          <a:xfrm>
            <a:off x="755576" y="6597352"/>
            <a:ext cx="5442512" cy="0"/>
          </a:xfrm>
          <a:prstGeom prst="line">
            <a:avLst/>
          </a:prstGeom>
          <a:ln w="38100" cmpd="sng">
            <a:solidFill>
              <a:srgbClr val="00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3">
            <a:extLst>
              <a:ext uri="{FF2B5EF4-FFF2-40B4-BE49-F238E27FC236}">
                <a16:creationId xmlns:a16="http://schemas.microsoft.com/office/drawing/2014/main" id="{A2403F87-DD85-448E-9244-F90F62449464}"/>
              </a:ext>
            </a:extLst>
          </p:cNvPr>
          <p:cNvCxnSpPr/>
          <p:nvPr/>
        </p:nvCxnSpPr>
        <p:spPr>
          <a:xfrm>
            <a:off x="-1198" y="6597352"/>
            <a:ext cx="331015" cy="0"/>
          </a:xfrm>
          <a:prstGeom prst="line">
            <a:avLst/>
          </a:prstGeom>
          <a:ln w="38100" cmpd="sng">
            <a:solidFill>
              <a:srgbClr val="00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4">
            <a:extLst>
              <a:ext uri="{FF2B5EF4-FFF2-40B4-BE49-F238E27FC236}">
                <a16:creationId xmlns:a16="http://schemas.microsoft.com/office/drawing/2014/main" id="{0DE7C0A2-CAEA-44DD-A879-25D286AC5040}"/>
              </a:ext>
            </a:extLst>
          </p:cNvPr>
          <p:cNvCxnSpPr/>
          <p:nvPr/>
        </p:nvCxnSpPr>
        <p:spPr>
          <a:xfrm>
            <a:off x="0" y="6509041"/>
            <a:ext cx="33101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0">
            <a:extLst>
              <a:ext uri="{FF2B5EF4-FFF2-40B4-BE49-F238E27FC236}">
                <a16:creationId xmlns:a16="http://schemas.microsoft.com/office/drawing/2014/main" id="{718DD5E0-7DB4-400A-BB7C-06A98356A292}"/>
              </a:ext>
            </a:extLst>
          </p:cNvPr>
          <p:cNvCxnSpPr/>
          <p:nvPr/>
        </p:nvCxnSpPr>
        <p:spPr>
          <a:xfrm>
            <a:off x="755576" y="6525344"/>
            <a:ext cx="5442512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1">
            <a:extLst>
              <a:ext uri="{FF2B5EF4-FFF2-40B4-BE49-F238E27FC236}">
                <a16:creationId xmlns:a16="http://schemas.microsoft.com/office/drawing/2014/main" id="{09AEA5A5-91AC-414E-A596-B4381B4DBBF2}"/>
              </a:ext>
            </a:extLst>
          </p:cNvPr>
          <p:cNvCxnSpPr/>
          <p:nvPr/>
        </p:nvCxnSpPr>
        <p:spPr>
          <a:xfrm>
            <a:off x="0" y="6509041"/>
            <a:ext cx="331015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26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Document 1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F6E1CE0-6C61-4321-92DA-BB0597F589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171162"/>
            <a:ext cx="2130136" cy="23711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fontAlgn="base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r>
              <a:rPr kumimoji="0" lang="en-US" altLang="ru-RU" sz="2800" b="1" i="0" u="none" strike="noStrike" kern="1200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2-ой год обучения</a:t>
            </a:r>
            <a:endParaRPr kumimoji="0" lang="en-US" altLang="ru-RU" sz="28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275C56D-52C0-4312-B6E2-25CE6C0E8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727181"/>
              </p:ext>
            </p:extLst>
          </p:nvPr>
        </p:nvGraphicFramePr>
        <p:xfrm>
          <a:off x="2051720" y="195558"/>
          <a:ext cx="7129870" cy="593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78">
                  <a:extLst>
                    <a:ext uri="{9D8B030D-6E8A-4147-A177-3AD203B41FA5}">
                      <a16:colId xmlns:a16="http://schemas.microsoft.com/office/drawing/2014/main" val="3919716099"/>
                    </a:ext>
                  </a:extLst>
                </a:gridCol>
                <a:gridCol w="1976167">
                  <a:extLst>
                    <a:ext uri="{9D8B030D-6E8A-4147-A177-3AD203B41FA5}">
                      <a16:colId xmlns:a16="http://schemas.microsoft.com/office/drawing/2014/main" val="2097020793"/>
                    </a:ext>
                  </a:extLst>
                </a:gridCol>
                <a:gridCol w="905743">
                  <a:extLst>
                    <a:ext uri="{9D8B030D-6E8A-4147-A177-3AD203B41FA5}">
                      <a16:colId xmlns:a16="http://schemas.microsoft.com/office/drawing/2014/main" val="2588996973"/>
                    </a:ext>
                  </a:extLst>
                </a:gridCol>
                <a:gridCol w="3910582">
                  <a:extLst>
                    <a:ext uri="{9D8B030D-6E8A-4147-A177-3AD203B41FA5}">
                      <a16:colId xmlns:a16="http://schemas.microsoft.com/office/drawing/2014/main" val="3014021011"/>
                    </a:ext>
                  </a:extLst>
                </a:gridCol>
              </a:tblGrid>
              <a:tr h="582046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+mn-lt"/>
                        </a:rPr>
                        <a:t>№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3961" marR="83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+mn-lt"/>
                        </a:rPr>
                        <a:t>Дисциплины учебного плана (по выбору 2 из 3)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3961" marR="83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3961" marR="83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+mn-lt"/>
                        </a:rPr>
                        <a:t>Форма отчетности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3961" marR="83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643356"/>
                  </a:ext>
                </a:extLst>
              </a:tr>
              <a:tr h="859821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+mn-lt"/>
                        </a:rPr>
                        <a:t>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3961" marR="83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+mn-lt"/>
                        </a:rPr>
                        <a:t>Создание лекарственных препаратов на основе природного сырья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3961" marR="83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3961" marR="83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+mn-lt"/>
                        </a:rPr>
                        <a:t>Разделы литературного обзора (глава 1)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3961" marR="83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716617"/>
                  </a:ext>
                </a:extLst>
              </a:tr>
              <a:tr h="783463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+mn-lt"/>
                        </a:rPr>
                        <a:t>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3961" marR="83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+mn-lt"/>
                        </a:rPr>
                        <a:t>Роль фармации в решении социальных и медико-биологических проблем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3961" marR="83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3961" marR="83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+mn-lt"/>
                        </a:rPr>
                        <a:t>Раздел литературного обзора (глава 1) по проблеме решаемой в диссертационном исследовании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3961" marR="83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316567"/>
                  </a:ext>
                </a:extLst>
              </a:tr>
              <a:tr h="810969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+mn-lt"/>
                        </a:rPr>
                        <a:t>3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3961" marR="83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+mn-lt"/>
                        </a:rPr>
                        <a:t>Вопросы стандартизации на этапах разработки лекарственных препаратов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3961" marR="83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3961" marR="83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+mn-lt"/>
                        </a:rPr>
                        <a:t>Описание материалов и методов исследования ,(глава 2 диссертации)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3961" marR="83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203018"/>
                  </a:ext>
                </a:extLst>
              </a:tr>
              <a:tr h="315617">
                <a:tc gridSpan="4"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+mn-lt"/>
                        </a:rPr>
                        <a:t> Практики 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61" marR="83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3961" marR="83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617145"/>
                  </a:ext>
                </a:extLst>
              </a:tr>
              <a:tr h="1433036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+mn-lt"/>
                        </a:rPr>
                        <a:t>1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3961" marR="83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+mn-lt"/>
                        </a:rPr>
                        <a:t>Педагогическая практика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3961" marR="83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Дневник (календарно-тематический план)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Методическая разработка по лекарственным формам и технологии их получения в соответствии с темой диссертации</a:t>
                      </a:r>
                    </a:p>
                  </a:txBody>
                  <a:tcPr marL="83961" marR="83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Дневник</a:t>
                      </a:r>
                    </a:p>
                    <a:p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Методическая разработка по лекарственным формам и технологии их получения в соответствии с темой диссертации</a:t>
                      </a:r>
                    </a:p>
                  </a:txBody>
                  <a:tcPr marL="83961" marR="83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97010"/>
                  </a:ext>
                </a:extLst>
              </a:tr>
              <a:tr h="582046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+mn-lt"/>
                        </a:rPr>
                        <a:t>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3961" marR="83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+mn-lt"/>
                        </a:rPr>
                        <a:t>Научные исследования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3961" marR="83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cap="none" spc="0" dirty="0">
                          <a:solidFill>
                            <a:schemeClr val="tx1"/>
                          </a:solidFill>
                          <a:effectLst/>
                        </a:rPr>
                        <a:t>Отчет (разделы 3 главы диссертации)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cap="none" spc="0" dirty="0">
                          <a:solidFill>
                            <a:schemeClr val="tx1"/>
                          </a:solidFill>
                          <a:effectLst/>
                        </a:rPr>
                        <a:t>Презентация и доклад на заседании кафедры по аттестации за 2й год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Подготовка и опубликование статей</a:t>
                      </a:r>
                    </a:p>
                  </a:txBody>
                  <a:tcPr marL="83961" marR="83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Отчет</a:t>
                      </a:r>
                    </a:p>
                    <a:p>
                      <a:r>
                        <a:rPr lang="ru-RU" sz="1600" dirty="0">
                          <a:effectLst/>
                        </a:rPr>
                        <a:t>презентация и доклад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3961" marR="839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277858"/>
                  </a:ext>
                </a:extLst>
              </a:tr>
            </a:tbl>
          </a:graphicData>
        </a:graphic>
      </p:graphicFrame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383145F7-6741-48E7-AFC7-CFE9AE754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087" y="6370808"/>
            <a:ext cx="209735" cy="299300"/>
          </a:xfrm>
        </p:spPr>
        <p:txBody>
          <a:bodyPr/>
          <a:lstStyle/>
          <a:p>
            <a:pPr algn="ctr" defTabSz="457200"/>
            <a:r>
              <a:rPr lang="ru-RU" dirty="0">
                <a:solidFill>
                  <a:srgbClr val="0033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</a:t>
            </a:r>
          </a:p>
        </p:txBody>
      </p:sp>
      <p:cxnSp>
        <p:nvCxnSpPr>
          <p:cNvPr id="9" name="Straight Connector 6">
            <a:extLst>
              <a:ext uri="{FF2B5EF4-FFF2-40B4-BE49-F238E27FC236}">
                <a16:creationId xmlns:a16="http://schemas.microsoft.com/office/drawing/2014/main" id="{671794AA-1A67-4A3E-AA43-CE9911C8C84E}"/>
              </a:ext>
            </a:extLst>
          </p:cNvPr>
          <p:cNvCxnSpPr/>
          <p:nvPr/>
        </p:nvCxnSpPr>
        <p:spPr>
          <a:xfrm>
            <a:off x="755576" y="6520458"/>
            <a:ext cx="544251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8880DABF-E68A-4904-A0A8-253F8B99DA06}"/>
              </a:ext>
            </a:extLst>
          </p:cNvPr>
          <p:cNvCxnSpPr/>
          <p:nvPr/>
        </p:nvCxnSpPr>
        <p:spPr>
          <a:xfrm>
            <a:off x="755576" y="6597352"/>
            <a:ext cx="5442512" cy="0"/>
          </a:xfrm>
          <a:prstGeom prst="line">
            <a:avLst/>
          </a:prstGeom>
          <a:ln w="38100" cmpd="sng">
            <a:solidFill>
              <a:srgbClr val="00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3">
            <a:extLst>
              <a:ext uri="{FF2B5EF4-FFF2-40B4-BE49-F238E27FC236}">
                <a16:creationId xmlns:a16="http://schemas.microsoft.com/office/drawing/2014/main" id="{A9BECB64-DE14-4877-9EC9-95F0B247FDD1}"/>
              </a:ext>
            </a:extLst>
          </p:cNvPr>
          <p:cNvCxnSpPr/>
          <p:nvPr/>
        </p:nvCxnSpPr>
        <p:spPr>
          <a:xfrm>
            <a:off x="-1198" y="6597352"/>
            <a:ext cx="331015" cy="0"/>
          </a:xfrm>
          <a:prstGeom prst="line">
            <a:avLst/>
          </a:prstGeom>
          <a:ln w="38100" cmpd="sng">
            <a:solidFill>
              <a:srgbClr val="00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4">
            <a:extLst>
              <a:ext uri="{FF2B5EF4-FFF2-40B4-BE49-F238E27FC236}">
                <a16:creationId xmlns:a16="http://schemas.microsoft.com/office/drawing/2014/main" id="{0A02239A-7B43-442E-AD8D-131A576196BF}"/>
              </a:ext>
            </a:extLst>
          </p:cNvPr>
          <p:cNvCxnSpPr/>
          <p:nvPr/>
        </p:nvCxnSpPr>
        <p:spPr>
          <a:xfrm>
            <a:off x="0" y="6509041"/>
            <a:ext cx="33101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FDB8D09C-3F56-4E71-85F6-C37B8C1A5029}"/>
              </a:ext>
            </a:extLst>
          </p:cNvPr>
          <p:cNvCxnSpPr/>
          <p:nvPr/>
        </p:nvCxnSpPr>
        <p:spPr>
          <a:xfrm>
            <a:off x="755576" y="6525344"/>
            <a:ext cx="5442512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6C4E97E4-8794-4090-B944-CF4C2D9A2350}"/>
              </a:ext>
            </a:extLst>
          </p:cNvPr>
          <p:cNvCxnSpPr/>
          <p:nvPr/>
        </p:nvCxnSpPr>
        <p:spPr>
          <a:xfrm>
            <a:off x="0" y="6509041"/>
            <a:ext cx="331015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3">
            <a:extLst>
              <a:ext uri="{FF2B5EF4-FFF2-40B4-BE49-F238E27FC236}">
                <a16:creationId xmlns:a16="http://schemas.microsoft.com/office/drawing/2014/main" id="{3CA1BEC3-CC81-419C-ADDE-A8A3D71083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300438"/>
            <a:ext cx="2411146" cy="44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548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3733</TotalTime>
  <Words>1028</Words>
  <Application>Microsoft Office PowerPoint</Application>
  <PresentationFormat>Экран (4:3)</PresentationFormat>
  <Paragraphs>141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Office Theme</vt:lpstr>
      <vt:lpstr>1_Office Theme</vt:lpstr>
      <vt:lpstr>Презентация PowerPoint</vt:lpstr>
      <vt:lpstr>Форма обучения в аспирантуре</vt:lpstr>
      <vt:lpstr>Как будет проходить вступительный экзамен?</vt:lpstr>
      <vt:lpstr>Выбор темы исследования и научного руководителя</vt:lpstr>
      <vt:lpstr>Область науки: 3. Медицинские науки Группа научных специальностей: 3.4. Фармацевтические науки Наименование отраслей наук, по которым присуждаются ученые степени: Фармацевтические науки Шифр и наименование научной специальности: 3.4.1. Промышленная фармация и технология получения лекарств </vt:lpstr>
      <vt:lpstr>Презентация PowerPoint</vt:lpstr>
      <vt:lpstr>Презентация PowerPoint</vt:lpstr>
      <vt:lpstr>Презентация PowerPoint</vt:lpstr>
      <vt:lpstr>2-ой год обучения</vt:lpstr>
      <vt:lpstr>3-ий год обучения</vt:lpstr>
      <vt:lpstr>Презентация PowerPoint</vt:lpstr>
      <vt:lpstr>947 ФГСН </vt:lpstr>
      <vt:lpstr>946 ФГСН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заведующей кафедры</dc:title>
  <dc:creator>Svetlana</dc:creator>
  <cp:lastModifiedBy>Радева Дарья Владимировна</cp:lastModifiedBy>
  <cp:revision>271</cp:revision>
  <dcterms:created xsi:type="dcterms:W3CDTF">2019-02-22T09:07:43Z</dcterms:created>
  <dcterms:modified xsi:type="dcterms:W3CDTF">2022-04-23T13:25:29Z</dcterms:modified>
</cp:coreProperties>
</file>